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257" r:id="rId2"/>
    <p:sldId id="322" r:id="rId3"/>
    <p:sldId id="323" r:id="rId4"/>
    <p:sldId id="2611" r:id="rId5"/>
    <p:sldId id="2539" r:id="rId6"/>
    <p:sldId id="2540" r:id="rId7"/>
    <p:sldId id="2538" r:id="rId8"/>
    <p:sldId id="2451" r:id="rId9"/>
    <p:sldId id="297" r:id="rId10"/>
    <p:sldId id="277" r:id="rId11"/>
    <p:sldId id="2533" r:id="rId12"/>
    <p:sldId id="2445" r:id="rId13"/>
    <p:sldId id="2610" r:id="rId14"/>
    <p:sldId id="276" r:id="rId15"/>
    <p:sldId id="1085" r:id="rId16"/>
    <p:sldId id="295" r:id="rId17"/>
    <p:sldId id="2609" r:id="rId18"/>
    <p:sldId id="341" r:id="rId19"/>
    <p:sldId id="281" r:id="rId20"/>
    <p:sldId id="282" r:id="rId21"/>
    <p:sldId id="283" r:id="rId22"/>
    <p:sldId id="296" r:id="rId23"/>
    <p:sldId id="2614" r:id="rId24"/>
    <p:sldId id="258" r:id="rId25"/>
    <p:sldId id="259" r:id="rId26"/>
    <p:sldId id="2635" r:id="rId27"/>
    <p:sldId id="271" r:id="rId28"/>
    <p:sldId id="272" r:id="rId29"/>
    <p:sldId id="263" r:id="rId30"/>
    <p:sldId id="2633" r:id="rId31"/>
    <p:sldId id="264" r:id="rId32"/>
    <p:sldId id="265" r:id="rId33"/>
    <p:sldId id="266" r:id="rId34"/>
    <p:sldId id="267" r:id="rId35"/>
    <p:sldId id="268" r:id="rId36"/>
    <p:sldId id="2612" r:id="rId37"/>
    <p:sldId id="298" r:id="rId38"/>
    <p:sldId id="270" r:id="rId39"/>
    <p:sldId id="2613" r:id="rId40"/>
    <p:sldId id="2636" r:id="rId41"/>
    <p:sldId id="605" r:id="rId42"/>
    <p:sldId id="2619" r:id="rId43"/>
    <p:sldId id="938" r:id="rId44"/>
    <p:sldId id="939" r:id="rId45"/>
    <p:sldId id="2621" r:id="rId46"/>
    <p:sldId id="2631" r:id="rId47"/>
    <p:sldId id="418" r:id="rId48"/>
    <p:sldId id="2632" r:id="rId49"/>
    <p:sldId id="309" r:id="rId50"/>
    <p:sldId id="2615" r:id="rId51"/>
    <p:sldId id="321" r:id="rId52"/>
    <p:sldId id="2637" r:id="rId53"/>
    <p:sldId id="312" r:id="rId54"/>
    <p:sldId id="313" r:id="rId55"/>
    <p:sldId id="314" r:id="rId56"/>
    <p:sldId id="315" r:id="rId57"/>
    <p:sldId id="316" r:id="rId58"/>
    <p:sldId id="317" r:id="rId59"/>
    <p:sldId id="336" r:id="rId60"/>
    <p:sldId id="310" r:id="rId61"/>
    <p:sldId id="2638" r:id="rId62"/>
    <p:sldId id="2616" r:id="rId63"/>
    <p:sldId id="300" r:id="rId64"/>
    <p:sldId id="2624" r:id="rId65"/>
    <p:sldId id="2625" r:id="rId66"/>
    <p:sldId id="2626" r:id="rId67"/>
    <p:sldId id="2627" r:id="rId68"/>
    <p:sldId id="2628" r:id="rId69"/>
    <p:sldId id="2617" r:id="rId70"/>
    <p:sldId id="324" r:id="rId71"/>
    <p:sldId id="2618" r:id="rId7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59402" autoAdjust="0"/>
  </p:normalViewPr>
  <p:slideViewPr>
    <p:cSldViewPr>
      <p:cViewPr varScale="1">
        <p:scale>
          <a:sx n="69" d="100"/>
          <a:sy n="69" d="100"/>
        </p:scale>
        <p:origin x="2052" y="60"/>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outlineViewPr>
    <p:cViewPr>
      <p:scale>
        <a:sx n="33" d="100"/>
        <a:sy n="33" d="100"/>
      </p:scale>
      <p:origin x="0" y="-25642"/>
    </p:cViewPr>
  </p:outlineViewPr>
  <p:notesTextViewPr>
    <p:cViewPr>
      <p:scale>
        <a:sx n="100" d="100"/>
        <a:sy n="100" d="100"/>
      </p:scale>
      <p:origin x="0" y="0"/>
    </p:cViewPr>
  </p:notesTextViewPr>
  <p:sorterViewPr>
    <p:cViewPr>
      <p:scale>
        <a:sx n="100" d="100"/>
        <a:sy n="100" d="100"/>
      </p:scale>
      <p:origin x="0" y="-11578"/>
    </p:cViewPr>
  </p:sorterViewPr>
  <p:notesViewPr>
    <p:cSldViewPr>
      <p:cViewPr varScale="1">
        <p:scale>
          <a:sx n="66" d="100"/>
          <a:sy n="66" d="100"/>
        </p:scale>
        <p:origin x="3134" y="3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BFDB57-99E3-4E3C-8C7D-82A0642AE417}"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3E2EBF9E-AE70-4D60-B295-4586A455373A}">
      <dgm:prSet phldrT="[Text]"/>
      <dgm:spPr/>
      <dgm:t>
        <a:bodyPr/>
        <a:lstStyle/>
        <a:p>
          <a:r>
            <a:rPr lang="en-US" dirty="0"/>
            <a:t>Potential Illicit Discharge Observed</a:t>
          </a:r>
        </a:p>
      </dgm:t>
    </dgm:pt>
    <dgm:pt modelId="{6A775A71-7D95-451D-ACA6-FB3F14601AA4}" type="parTrans" cxnId="{AC38E706-FDE7-47DE-9E01-AFD5AB5D7A09}">
      <dgm:prSet/>
      <dgm:spPr/>
      <dgm:t>
        <a:bodyPr/>
        <a:lstStyle/>
        <a:p>
          <a:endParaRPr lang="en-US"/>
        </a:p>
      </dgm:t>
    </dgm:pt>
    <dgm:pt modelId="{14B0B4B0-AB4B-4A1B-A245-0E2BA8D2F769}" type="sibTrans" cxnId="{AC38E706-FDE7-47DE-9E01-AFD5AB5D7A09}">
      <dgm:prSet/>
      <dgm:spPr/>
      <dgm:t>
        <a:bodyPr/>
        <a:lstStyle/>
        <a:p>
          <a:endParaRPr lang="en-US"/>
        </a:p>
      </dgm:t>
    </dgm:pt>
    <dgm:pt modelId="{DBEC457F-8F47-4D9F-A8A3-931BA1C2612F}">
      <dgm:prSet phldrT="[Text]"/>
      <dgm:spPr>
        <a:ln>
          <a:solidFill>
            <a:schemeClr val="tx1">
              <a:alpha val="90000"/>
            </a:schemeClr>
          </a:solidFill>
        </a:ln>
      </dgm:spPr>
      <dgm:t>
        <a:bodyPr/>
        <a:lstStyle/>
        <a:p>
          <a:r>
            <a:rPr lang="en-US" dirty="0"/>
            <a:t>During Middlesex Staff’s Routine Activity</a:t>
          </a:r>
        </a:p>
      </dgm:t>
    </dgm:pt>
    <dgm:pt modelId="{6BDF4A92-A0AF-474B-9523-F00EB492A36D}" type="parTrans" cxnId="{919CD0B3-52B8-42C9-AA52-8ABF643B1AB3}">
      <dgm:prSet/>
      <dgm:spPr/>
      <dgm:t>
        <a:bodyPr/>
        <a:lstStyle/>
        <a:p>
          <a:endParaRPr lang="en-US"/>
        </a:p>
      </dgm:t>
    </dgm:pt>
    <dgm:pt modelId="{F1860A7F-722D-4350-B7EA-286D798A5DD7}" type="sibTrans" cxnId="{919CD0B3-52B8-42C9-AA52-8ABF643B1AB3}">
      <dgm:prSet/>
      <dgm:spPr/>
      <dgm:t>
        <a:bodyPr/>
        <a:lstStyle/>
        <a:p>
          <a:endParaRPr lang="en-US"/>
        </a:p>
      </dgm:t>
    </dgm:pt>
    <dgm:pt modelId="{9A827C3F-4649-4A21-B412-9268A7D665C9}" type="pres">
      <dgm:prSet presAssocID="{C6BFDB57-99E3-4E3C-8C7D-82A0642AE417}" presName="Name0" presStyleCnt="0">
        <dgm:presLayoutVars>
          <dgm:dir/>
          <dgm:animLvl val="lvl"/>
          <dgm:resizeHandles/>
        </dgm:presLayoutVars>
      </dgm:prSet>
      <dgm:spPr/>
    </dgm:pt>
    <dgm:pt modelId="{074ABD56-09F2-43F5-B9B1-AC692EF15348}" type="pres">
      <dgm:prSet presAssocID="{3E2EBF9E-AE70-4D60-B295-4586A455373A}" presName="linNode" presStyleCnt="0"/>
      <dgm:spPr/>
    </dgm:pt>
    <dgm:pt modelId="{CA60A0D5-43F1-4072-AA2B-5CBC8AC848BD}" type="pres">
      <dgm:prSet presAssocID="{3E2EBF9E-AE70-4D60-B295-4586A455373A}" presName="parentShp" presStyleLbl="node1" presStyleIdx="0" presStyleCnt="1">
        <dgm:presLayoutVars>
          <dgm:bulletEnabled val="1"/>
        </dgm:presLayoutVars>
      </dgm:prSet>
      <dgm:spPr/>
    </dgm:pt>
    <dgm:pt modelId="{DE2182BF-E081-4084-A07E-DD3C107AECC1}" type="pres">
      <dgm:prSet presAssocID="{3E2EBF9E-AE70-4D60-B295-4586A455373A}" presName="childShp" presStyleLbl="bgAccFollowNode1" presStyleIdx="0" presStyleCnt="1">
        <dgm:presLayoutVars>
          <dgm:bulletEnabled val="1"/>
        </dgm:presLayoutVars>
      </dgm:prSet>
      <dgm:spPr/>
    </dgm:pt>
  </dgm:ptLst>
  <dgm:cxnLst>
    <dgm:cxn modelId="{AC38E706-FDE7-47DE-9E01-AFD5AB5D7A09}" srcId="{C6BFDB57-99E3-4E3C-8C7D-82A0642AE417}" destId="{3E2EBF9E-AE70-4D60-B295-4586A455373A}" srcOrd="0" destOrd="0" parTransId="{6A775A71-7D95-451D-ACA6-FB3F14601AA4}" sibTransId="{14B0B4B0-AB4B-4A1B-A245-0E2BA8D2F769}"/>
    <dgm:cxn modelId="{9A704A0F-74B1-46CB-A127-B230BF60F549}" type="presOf" srcId="{DBEC457F-8F47-4D9F-A8A3-931BA1C2612F}" destId="{DE2182BF-E081-4084-A07E-DD3C107AECC1}" srcOrd="0" destOrd="0" presId="urn:microsoft.com/office/officeart/2005/8/layout/vList6"/>
    <dgm:cxn modelId="{919CD0B3-52B8-42C9-AA52-8ABF643B1AB3}" srcId="{3E2EBF9E-AE70-4D60-B295-4586A455373A}" destId="{DBEC457F-8F47-4D9F-A8A3-931BA1C2612F}" srcOrd="0" destOrd="0" parTransId="{6BDF4A92-A0AF-474B-9523-F00EB492A36D}" sibTransId="{F1860A7F-722D-4350-B7EA-286D798A5DD7}"/>
    <dgm:cxn modelId="{AEC641BB-CBE1-4B95-BC4A-C44D3EA0AA6B}" type="presOf" srcId="{3E2EBF9E-AE70-4D60-B295-4586A455373A}" destId="{CA60A0D5-43F1-4072-AA2B-5CBC8AC848BD}" srcOrd="0" destOrd="0" presId="urn:microsoft.com/office/officeart/2005/8/layout/vList6"/>
    <dgm:cxn modelId="{27AE75D7-422B-4036-AE44-50882C360F3E}" type="presOf" srcId="{C6BFDB57-99E3-4E3C-8C7D-82A0642AE417}" destId="{9A827C3F-4649-4A21-B412-9268A7D665C9}" srcOrd="0" destOrd="0" presId="urn:microsoft.com/office/officeart/2005/8/layout/vList6"/>
    <dgm:cxn modelId="{1852F87B-A675-4565-933D-90A031A2817C}" type="presParOf" srcId="{9A827C3F-4649-4A21-B412-9268A7D665C9}" destId="{074ABD56-09F2-43F5-B9B1-AC692EF15348}" srcOrd="0" destOrd="0" presId="urn:microsoft.com/office/officeart/2005/8/layout/vList6"/>
    <dgm:cxn modelId="{6687EA53-6D86-42E4-A413-1F98B4798CC8}" type="presParOf" srcId="{074ABD56-09F2-43F5-B9B1-AC692EF15348}" destId="{CA60A0D5-43F1-4072-AA2B-5CBC8AC848BD}" srcOrd="0" destOrd="0" presId="urn:microsoft.com/office/officeart/2005/8/layout/vList6"/>
    <dgm:cxn modelId="{07C20712-F236-477A-AE68-3E677715E68C}" type="presParOf" srcId="{074ABD56-09F2-43F5-B9B1-AC692EF15348}" destId="{DE2182BF-E081-4084-A07E-DD3C107AECC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5C7A90-AA19-4EBA-9D7C-249B8A0E46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A74C30D-0829-4EB4-940F-777C959DF322}">
      <dgm:prSet phldrT="[Text]" custT="1"/>
      <dgm:spPr/>
      <dgm:t>
        <a:bodyPr/>
        <a:lstStyle/>
        <a:p>
          <a:r>
            <a:rPr lang="en-US" sz="2000" dirty="0">
              <a:latin typeface="Arial" panose="020B0604020202020204" pitchFamily="34" charset="0"/>
              <a:cs typeface="Arial" panose="020B0604020202020204" pitchFamily="34" charset="0"/>
            </a:rPr>
            <a:t>Approved MS4 Permit</a:t>
          </a:r>
        </a:p>
      </dgm:t>
    </dgm:pt>
    <dgm:pt modelId="{5848982E-B065-4DAE-9A42-5B6FA1F733E4}" type="parTrans" cxnId="{21DA12D2-D4F2-499C-99BD-62CE93E13215}">
      <dgm:prSet/>
      <dgm:spPr/>
      <dgm:t>
        <a:bodyPr/>
        <a:lstStyle/>
        <a:p>
          <a:endParaRPr lang="en-US">
            <a:latin typeface="Arial" panose="020B0604020202020204" pitchFamily="34" charset="0"/>
            <a:cs typeface="Arial" panose="020B0604020202020204" pitchFamily="34" charset="0"/>
          </a:endParaRPr>
        </a:p>
      </dgm:t>
    </dgm:pt>
    <dgm:pt modelId="{8201744C-C2EE-4FB4-998E-9EED6F0504CA}" type="sibTrans" cxnId="{21DA12D2-D4F2-499C-99BD-62CE93E13215}">
      <dgm:prSet/>
      <dgm:spPr/>
      <dgm:t>
        <a:bodyPr/>
        <a:lstStyle/>
        <a:p>
          <a:endParaRPr lang="en-US">
            <a:latin typeface="Arial" panose="020B0604020202020204" pitchFamily="34" charset="0"/>
            <a:cs typeface="Arial" panose="020B0604020202020204" pitchFamily="34" charset="0"/>
          </a:endParaRPr>
        </a:p>
      </dgm:t>
    </dgm:pt>
    <dgm:pt modelId="{2061255B-168F-4AC4-AD5C-2C15ACEBDE33}">
      <dgm:prSet custT="1"/>
      <dgm:spPr/>
      <dgm:t>
        <a:bodyPr/>
        <a:lstStyle/>
        <a:p>
          <a:r>
            <a:rPr lang="en-US" sz="1800" dirty="0">
              <a:latin typeface="Arial" panose="020B0604020202020204" pitchFamily="34" charset="0"/>
              <a:cs typeface="Arial" panose="020B0604020202020204" pitchFamily="34" charset="0"/>
            </a:rPr>
            <a:t>Funded projects include:</a:t>
          </a:r>
        </a:p>
      </dgm:t>
    </dgm:pt>
    <dgm:pt modelId="{125CF938-67B5-4718-9D41-97B2AD0AF1DC}" type="parTrans" cxnId="{25B6E006-F5ED-46A7-B348-43A4CF9D949B}">
      <dgm:prSet/>
      <dgm:spPr/>
      <dgm:t>
        <a:bodyPr/>
        <a:lstStyle/>
        <a:p>
          <a:endParaRPr lang="en-US">
            <a:latin typeface="Arial" panose="020B0604020202020204" pitchFamily="34" charset="0"/>
            <a:cs typeface="Arial" panose="020B0604020202020204" pitchFamily="34" charset="0"/>
          </a:endParaRPr>
        </a:p>
      </dgm:t>
    </dgm:pt>
    <dgm:pt modelId="{63840B79-86A5-4B82-9874-70B6A8F3D5F8}" type="sibTrans" cxnId="{25B6E006-F5ED-46A7-B348-43A4CF9D949B}">
      <dgm:prSet/>
      <dgm:spPr/>
      <dgm:t>
        <a:bodyPr/>
        <a:lstStyle/>
        <a:p>
          <a:endParaRPr lang="en-US">
            <a:latin typeface="Arial" panose="020B0604020202020204" pitchFamily="34" charset="0"/>
            <a:cs typeface="Arial" panose="020B0604020202020204" pitchFamily="34" charset="0"/>
          </a:endParaRPr>
        </a:p>
      </dgm:t>
    </dgm:pt>
    <dgm:pt modelId="{CC9B6949-A6A2-47D7-9C4D-3B07FC28341A}">
      <dgm:prSet custT="1"/>
      <dgm:spPr/>
      <dgm:t>
        <a:bodyPr/>
        <a:lstStyle/>
        <a:p>
          <a:r>
            <a:rPr lang="en-US" sz="1600" dirty="0">
              <a:latin typeface="Arial" panose="020B0604020202020204" pitchFamily="34" charset="0"/>
              <a:cs typeface="Arial" panose="020B0604020202020204" pitchFamily="34" charset="0"/>
            </a:rPr>
            <a:t>Open Vegetated Roadside Channels (8,900 LF at 7 sites)</a:t>
          </a:r>
        </a:p>
      </dgm:t>
    </dgm:pt>
    <dgm:pt modelId="{B5058E85-7086-417E-B036-31D03BDA0C13}" type="parTrans" cxnId="{2D7F6CD9-17A2-458B-B3D2-7EACB6A81457}">
      <dgm:prSet/>
      <dgm:spPr/>
      <dgm:t>
        <a:bodyPr/>
        <a:lstStyle/>
        <a:p>
          <a:endParaRPr lang="en-US">
            <a:latin typeface="Arial" panose="020B0604020202020204" pitchFamily="34" charset="0"/>
            <a:cs typeface="Arial" panose="020B0604020202020204" pitchFamily="34" charset="0"/>
          </a:endParaRPr>
        </a:p>
      </dgm:t>
    </dgm:pt>
    <dgm:pt modelId="{24CA14A2-92A3-482A-A7F2-BE3C1A4E5C3B}" type="sibTrans" cxnId="{2D7F6CD9-17A2-458B-B3D2-7EACB6A81457}">
      <dgm:prSet/>
      <dgm:spPr/>
      <dgm:t>
        <a:bodyPr/>
        <a:lstStyle/>
        <a:p>
          <a:endParaRPr lang="en-US">
            <a:latin typeface="Arial" panose="020B0604020202020204" pitchFamily="34" charset="0"/>
            <a:cs typeface="Arial" panose="020B0604020202020204" pitchFamily="34" charset="0"/>
          </a:endParaRPr>
        </a:p>
      </dgm:t>
    </dgm:pt>
    <dgm:pt modelId="{72EE8EDA-E6B8-4E13-8A36-63BBEFFFB09B}">
      <dgm:prSet custT="1"/>
      <dgm:spPr/>
      <dgm:t>
        <a:bodyPr/>
        <a:lstStyle/>
        <a:p>
          <a:r>
            <a:rPr lang="en-US" sz="1600" dirty="0">
              <a:latin typeface="Arial" panose="020B0604020202020204" pitchFamily="34" charset="0"/>
              <a:cs typeface="Arial" panose="020B0604020202020204" pitchFamily="34" charset="0"/>
            </a:rPr>
            <a:t>Rain Garden at Andersen Park</a:t>
          </a:r>
        </a:p>
      </dgm:t>
    </dgm:pt>
    <dgm:pt modelId="{F8833B6C-E93A-4F25-AE82-77E7CFF7399C}" type="parTrans" cxnId="{0867F89E-91E2-4F07-8E9E-CCA86B0DF2A6}">
      <dgm:prSet/>
      <dgm:spPr/>
      <dgm:t>
        <a:bodyPr/>
        <a:lstStyle/>
        <a:p>
          <a:endParaRPr lang="en-US">
            <a:latin typeface="Arial" panose="020B0604020202020204" pitchFamily="34" charset="0"/>
            <a:cs typeface="Arial" panose="020B0604020202020204" pitchFamily="34" charset="0"/>
          </a:endParaRPr>
        </a:p>
      </dgm:t>
    </dgm:pt>
    <dgm:pt modelId="{CC7A8939-1C15-4782-A8DA-2CCC0831077D}" type="sibTrans" cxnId="{0867F89E-91E2-4F07-8E9E-CCA86B0DF2A6}">
      <dgm:prSet/>
      <dgm:spPr/>
      <dgm:t>
        <a:bodyPr/>
        <a:lstStyle/>
        <a:p>
          <a:endParaRPr lang="en-US">
            <a:latin typeface="Arial" panose="020B0604020202020204" pitchFamily="34" charset="0"/>
            <a:cs typeface="Arial" panose="020B0604020202020204" pitchFamily="34" charset="0"/>
          </a:endParaRPr>
        </a:p>
      </dgm:t>
    </dgm:pt>
    <dgm:pt modelId="{05730BA6-4548-48D2-8789-3135B29FAB8D}">
      <dgm:prSet custT="1"/>
      <dgm:spPr/>
      <dgm:t>
        <a:bodyPr/>
        <a:lstStyle/>
        <a:p>
          <a:r>
            <a:rPr lang="en-US" sz="1600" dirty="0">
              <a:latin typeface="Arial" panose="020B0604020202020204" pitchFamily="34" charset="0"/>
              <a:cs typeface="Arial" panose="020B0604020202020204" pitchFamily="34" charset="0"/>
            </a:rPr>
            <a:t>Stream Restoration for Unnamed Tributary to Wertz Run (1,100 LF)</a:t>
          </a:r>
        </a:p>
      </dgm:t>
    </dgm:pt>
    <dgm:pt modelId="{2D1191C3-BD0E-4A4C-A258-F0C51C1D2985}" type="parTrans" cxnId="{69CB17F2-730E-4B25-B0C9-71B79D044053}">
      <dgm:prSet/>
      <dgm:spPr/>
      <dgm:t>
        <a:bodyPr/>
        <a:lstStyle/>
        <a:p>
          <a:endParaRPr lang="en-US">
            <a:latin typeface="Arial" panose="020B0604020202020204" pitchFamily="34" charset="0"/>
            <a:cs typeface="Arial" panose="020B0604020202020204" pitchFamily="34" charset="0"/>
          </a:endParaRPr>
        </a:p>
      </dgm:t>
    </dgm:pt>
    <dgm:pt modelId="{427B3C1C-B3F9-483B-ABED-57ADC807BE5A}" type="sibTrans" cxnId="{69CB17F2-730E-4B25-B0C9-71B79D044053}">
      <dgm:prSet/>
      <dgm:spPr/>
      <dgm:t>
        <a:bodyPr/>
        <a:lstStyle/>
        <a:p>
          <a:endParaRPr lang="en-US">
            <a:latin typeface="Arial" panose="020B0604020202020204" pitchFamily="34" charset="0"/>
            <a:cs typeface="Arial" panose="020B0604020202020204" pitchFamily="34" charset="0"/>
          </a:endParaRPr>
        </a:p>
      </dgm:t>
    </dgm:pt>
    <dgm:pt modelId="{3FBB91FC-D9B9-4B39-A112-5A58D2C90E03}">
      <dgm:prSet phldrT="[Text]" custT="1"/>
      <dgm:spPr/>
      <dgm:t>
        <a:bodyPr/>
        <a:lstStyle/>
        <a:p>
          <a:r>
            <a:rPr lang="en-US" sz="2000" dirty="0">
              <a:latin typeface="Arial" panose="020B0604020202020204" pitchFamily="34" charset="0"/>
              <a:cs typeface="Arial" panose="020B0604020202020204" pitchFamily="34" charset="0"/>
            </a:rPr>
            <a:t>Began development of the Township Stormwater Management Program (SWMP)</a:t>
          </a:r>
        </a:p>
      </dgm:t>
    </dgm:pt>
    <dgm:pt modelId="{6851A65A-E027-47F7-A194-2C8CC6B59B32}" type="parTrans" cxnId="{9453E94D-A6DA-4531-839D-A0111986078B}">
      <dgm:prSet/>
      <dgm:spPr/>
      <dgm:t>
        <a:bodyPr/>
        <a:lstStyle/>
        <a:p>
          <a:endParaRPr lang="en-US">
            <a:latin typeface="Arial" panose="020B0604020202020204" pitchFamily="34" charset="0"/>
            <a:cs typeface="Arial" panose="020B0604020202020204" pitchFamily="34" charset="0"/>
          </a:endParaRPr>
        </a:p>
      </dgm:t>
    </dgm:pt>
    <dgm:pt modelId="{7D7C00FB-93B0-47DA-A4B0-3967345CEE1D}" type="sibTrans" cxnId="{9453E94D-A6DA-4531-839D-A0111986078B}">
      <dgm:prSet/>
      <dgm:spPr/>
      <dgm:t>
        <a:bodyPr/>
        <a:lstStyle/>
        <a:p>
          <a:endParaRPr lang="en-US">
            <a:latin typeface="Arial" panose="020B0604020202020204" pitchFamily="34" charset="0"/>
            <a:cs typeface="Arial" panose="020B0604020202020204" pitchFamily="34" charset="0"/>
          </a:endParaRPr>
        </a:p>
      </dgm:t>
    </dgm:pt>
    <dgm:pt modelId="{572B2152-16F2-4D15-8196-17A5BC433443}">
      <dgm:prSet phldrT="[Text]" custT="1"/>
      <dgm:spPr/>
      <dgm:t>
        <a:bodyPr/>
        <a:lstStyle/>
        <a:p>
          <a:r>
            <a:rPr lang="en-US" sz="2000" dirty="0">
              <a:latin typeface="Arial" panose="020B0604020202020204" pitchFamily="34" charset="0"/>
              <a:cs typeface="Arial" panose="020B0604020202020204" pitchFamily="34" charset="0"/>
            </a:rPr>
            <a:t>Mariner Grant- $631,600</a:t>
          </a:r>
        </a:p>
      </dgm:t>
    </dgm:pt>
    <dgm:pt modelId="{ABB888D3-FA6C-4A5E-ACF1-9B644C2E95B0}" type="parTrans" cxnId="{B25DA0F0-87B1-4E34-B924-845CC723C884}">
      <dgm:prSet/>
      <dgm:spPr/>
      <dgm:t>
        <a:bodyPr/>
        <a:lstStyle/>
        <a:p>
          <a:endParaRPr lang="en-US">
            <a:latin typeface="Arial" panose="020B0604020202020204" pitchFamily="34" charset="0"/>
            <a:cs typeface="Arial" panose="020B0604020202020204" pitchFamily="34" charset="0"/>
          </a:endParaRPr>
        </a:p>
      </dgm:t>
    </dgm:pt>
    <dgm:pt modelId="{26E66720-FACB-4035-8596-9DB6BFA74FAF}" type="sibTrans" cxnId="{B25DA0F0-87B1-4E34-B924-845CC723C884}">
      <dgm:prSet/>
      <dgm:spPr/>
      <dgm:t>
        <a:bodyPr/>
        <a:lstStyle/>
        <a:p>
          <a:endParaRPr lang="en-US">
            <a:latin typeface="Arial" panose="020B0604020202020204" pitchFamily="34" charset="0"/>
            <a:cs typeface="Arial" panose="020B0604020202020204" pitchFamily="34" charset="0"/>
          </a:endParaRPr>
        </a:p>
      </dgm:t>
    </dgm:pt>
    <dgm:pt modelId="{E4AB6D94-9FED-434F-86E2-4802E39A76D1}" type="pres">
      <dgm:prSet presAssocID="{0A5C7A90-AA19-4EBA-9D7C-249B8A0E467D}" presName="linear" presStyleCnt="0">
        <dgm:presLayoutVars>
          <dgm:dir/>
          <dgm:animLvl val="lvl"/>
          <dgm:resizeHandles val="exact"/>
        </dgm:presLayoutVars>
      </dgm:prSet>
      <dgm:spPr/>
    </dgm:pt>
    <dgm:pt modelId="{A9C9FA00-11F0-4A20-9601-F2B85526D455}" type="pres">
      <dgm:prSet presAssocID="{EA74C30D-0829-4EB4-940F-777C959DF322}" presName="parentLin" presStyleCnt="0"/>
      <dgm:spPr/>
    </dgm:pt>
    <dgm:pt modelId="{1FBB720C-9CAF-4325-A91B-B5E141024038}" type="pres">
      <dgm:prSet presAssocID="{EA74C30D-0829-4EB4-940F-777C959DF322}" presName="parentLeftMargin" presStyleLbl="node1" presStyleIdx="0" presStyleCnt="3"/>
      <dgm:spPr/>
    </dgm:pt>
    <dgm:pt modelId="{11115E05-6E79-4489-9513-0463E731F8C9}" type="pres">
      <dgm:prSet presAssocID="{EA74C30D-0829-4EB4-940F-777C959DF322}" presName="parentText" presStyleLbl="node1" presStyleIdx="0" presStyleCnt="3" custScaleX="141759">
        <dgm:presLayoutVars>
          <dgm:chMax val="0"/>
          <dgm:bulletEnabled val="1"/>
        </dgm:presLayoutVars>
      </dgm:prSet>
      <dgm:spPr/>
    </dgm:pt>
    <dgm:pt modelId="{6E985F72-69A3-4DE9-AB14-92951525845B}" type="pres">
      <dgm:prSet presAssocID="{EA74C30D-0829-4EB4-940F-777C959DF322}" presName="negativeSpace" presStyleCnt="0"/>
      <dgm:spPr/>
    </dgm:pt>
    <dgm:pt modelId="{640B38DF-6967-459C-BEE9-EBEB6A920A8D}" type="pres">
      <dgm:prSet presAssocID="{EA74C30D-0829-4EB4-940F-777C959DF322}" presName="childText" presStyleLbl="conFgAcc1" presStyleIdx="0" presStyleCnt="3">
        <dgm:presLayoutVars>
          <dgm:bulletEnabled val="1"/>
        </dgm:presLayoutVars>
      </dgm:prSet>
      <dgm:spPr/>
    </dgm:pt>
    <dgm:pt modelId="{AF42B6DF-A852-442A-8264-D3FE7846E24A}" type="pres">
      <dgm:prSet presAssocID="{8201744C-C2EE-4FB4-998E-9EED6F0504CA}" presName="spaceBetweenRectangles" presStyleCnt="0"/>
      <dgm:spPr/>
    </dgm:pt>
    <dgm:pt modelId="{47483A8B-6587-486F-87F2-5EDC84CAF2F2}" type="pres">
      <dgm:prSet presAssocID="{3FBB91FC-D9B9-4B39-A112-5A58D2C90E03}" presName="parentLin" presStyleCnt="0"/>
      <dgm:spPr/>
    </dgm:pt>
    <dgm:pt modelId="{7646135F-AEAC-460B-B456-A85D0972D407}" type="pres">
      <dgm:prSet presAssocID="{3FBB91FC-D9B9-4B39-A112-5A58D2C90E03}" presName="parentLeftMargin" presStyleLbl="node1" presStyleIdx="0" presStyleCnt="3"/>
      <dgm:spPr/>
    </dgm:pt>
    <dgm:pt modelId="{F565521C-FC14-4660-8BCC-DD1C16BF1296}" type="pres">
      <dgm:prSet presAssocID="{3FBB91FC-D9B9-4B39-A112-5A58D2C90E03}" presName="parentText" presStyleLbl="node1" presStyleIdx="1" presStyleCnt="3" custScaleX="141759">
        <dgm:presLayoutVars>
          <dgm:chMax val="0"/>
          <dgm:bulletEnabled val="1"/>
        </dgm:presLayoutVars>
      </dgm:prSet>
      <dgm:spPr/>
    </dgm:pt>
    <dgm:pt modelId="{6AF5E7ED-3C06-4A00-A493-6070A4415466}" type="pres">
      <dgm:prSet presAssocID="{3FBB91FC-D9B9-4B39-A112-5A58D2C90E03}" presName="negativeSpace" presStyleCnt="0"/>
      <dgm:spPr/>
    </dgm:pt>
    <dgm:pt modelId="{85A859F7-2299-4536-8671-B0F1757C0C6F}" type="pres">
      <dgm:prSet presAssocID="{3FBB91FC-D9B9-4B39-A112-5A58D2C90E03}" presName="childText" presStyleLbl="conFgAcc1" presStyleIdx="1" presStyleCnt="3">
        <dgm:presLayoutVars>
          <dgm:bulletEnabled val="1"/>
        </dgm:presLayoutVars>
      </dgm:prSet>
      <dgm:spPr/>
    </dgm:pt>
    <dgm:pt modelId="{D421F4A8-223D-4302-B995-328128402D65}" type="pres">
      <dgm:prSet presAssocID="{7D7C00FB-93B0-47DA-A4B0-3967345CEE1D}" presName="spaceBetweenRectangles" presStyleCnt="0"/>
      <dgm:spPr/>
    </dgm:pt>
    <dgm:pt modelId="{6062393E-26EC-4F52-9474-180D7DF00223}" type="pres">
      <dgm:prSet presAssocID="{572B2152-16F2-4D15-8196-17A5BC433443}" presName="parentLin" presStyleCnt="0"/>
      <dgm:spPr/>
    </dgm:pt>
    <dgm:pt modelId="{6328B1F6-5B0B-46FD-9ABB-9A33019AAC88}" type="pres">
      <dgm:prSet presAssocID="{572B2152-16F2-4D15-8196-17A5BC433443}" presName="parentLeftMargin" presStyleLbl="node1" presStyleIdx="1" presStyleCnt="3"/>
      <dgm:spPr/>
    </dgm:pt>
    <dgm:pt modelId="{0D957B09-0001-476B-856A-671F494966DC}" type="pres">
      <dgm:prSet presAssocID="{572B2152-16F2-4D15-8196-17A5BC433443}" presName="parentText" presStyleLbl="node1" presStyleIdx="2" presStyleCnt="3" custScaleX="141759">
        <dgm:presLayoutVars>
          <dgm:chMax val="0"/>
          <dgm:bulletEnabled val="1"/>
        </dgm:presLayoutVars>
      </dgm:prSet>
      <dgm:spPr/>
    </dgm:pt>
    <dgm:pt modelId="{4C690195-9CA1-4278-8B17-37EECACAD2AA}" type="pres">
      <dgm:prSet presAssocID="{572B2152-16F2-4D15-8196-17A5BC433443}" presName="negativeSpace" presStyleCnt="0"/>
      <dgm:spPr/>
    </dgm:pt>
    <dgm:pt modelId="{3C74874A-B447-49D3-9A7A-AAFFAE7FF67E}" type="pres">
      <dgm:prSet presAssocID="{572B2152-16F2-4D15-8196-17A5BC433443}" presName="childText" presStyleLbl="conFgAcc1" presStyleIdx="2" presStyleCnt="3">
        <dgm:presLayoutVars>
          <dgm:bulletEnabled val="1"/>
        </dgm:presLayoutVars>
      </dgm:prSet>
      <dgm:spPr/>
    </dgm:pt>
  </dgm:ptLst>
  <dgm:cxnLst>
    <dgm:cxn modelId="{0E3EFB00-4DF5-495E-B972-E692F1B1E4F4}" type="presOf" srcId="{2061255B-168F-4AC4-AD5C-2C15ACEBDE33}" destId="{3C74874A-B447-49D3-9A7A-AAFFAE7FF67E}" srcOrd="0" destOrd="0" presId="urn:microsoft.com/office/officeart/2005/8/layout/list1"/>
    <dgm:cxn modelId="{25B6E006-F5ED-46A7-B348-43A4CF9D949B}" srcId="{572B2152-16F2-4D15-8196-17A5BC433443}" destId="{2061255B-168F-4AC4-AD5C-2C15ACEBDE33}" srcOrd="0" destOrd="0" parTransId="{125CF938-67B5-4718-9D41-97B2AD0AF1DC}" sibTransId="{63840B79-86A5-4B82-9874-70B6A8F3D5F8}"/>
    <dgm:cxn modelId="{82D38430-1E66-4832-BE30-FE811AE6F856}" type="presOf" srcId="{72EE8EDA-E6B8-4E13-8A36-63BBEFFFB09B}" destId="{3C74874A-B447-49D3-9A7A-AAFFAE7FF67E}" srcOrd="0" destOrd="2" presId="urn:microsoft.com/office/officeart/2005/8/layout/list1"/>
    <dgm:cxn modelId="{F72DA93F-FAAB-4CDD-A501-EFCFD76AFFF5}" type="presOf" srcId="{EA74C30D-0829-4EB4-940F-777C959DF322}" destId="{1FBB720C-9CAF-4325-A91B-B5E141024038}" srcOrd="0" destOrd="0" presId="urn:microsoft.com/office/officeart/2005/8/layout/list1"/>
    <dgm:cxn modelId="{B6D5E35B-0048-4497-9B7B-FF2BA29A8C51}" type="presOf" srcId="{0A5C7A90-AA19-4EBA-9D7C-249B8A0E467D}" destId="{E4AB6D94-9FED-434F-86E2-4802E39A76D1}" srcOrd="0" destOrd="0" presId="urn:microsoft.com/office/officeart/2005/8/layout/list1"/>
    <dgm:cxn modelId="{8385BC61-0F07-419E-AD39-9D58ABEAB1CD}" type="presOf" srcId="{3FBB91FC-D9B9-4B39-A112-5A58D2C90E03}" destId="{F565521C-FC14-4660-8BCC-DD1C16BF1296}" srcOrd="1" destOrd="0" presId="urn:microsoft.com/office/officeart/2005/8/layout/list1"/>
    <dgm:cxn modelId="{9BB5A649-7DE5-471C-89F4-8FF0DBA8881E}" type="presOf" srcId="{05730BA6-4548-48D2-8789-3135B29FAB8D}" destId="{3C74874A-B447-49D3-9A7A-AAFFAE7FF67E}" srcOrd="0" destOrd="3" presId="urn:microsoft.com/office/officeart/2005/8/layout/list1"/>
    <dgm:cxn modelId="{8A15D14C-CD3C-48C9-B434-52D1101EBB4B}" type="presOf" srcId="{EA74C30D-0829-4EB4-940F-777C959DF322}" destId="{11115E05-6E79-4489-9513-0463E731F8C9}" srcOrd="1" destOrd="0" presId="urn:microsoft.com/office/officeart/2005/8/layout/list1"/>
    <dgm:cxn modelId="{9453E94D-A6DA-4531-839D-A0111986078B}" srcId="{0A5C7A90-AA19-4EBA-9D7C-249B8A0E467D}" destId="{3FBB91FC-D9B9-4B39-A112-5A58D2C90E03}" srcOrd="1" destOrd="0" parTransId="{6851A65A-E027-47F7-A194-2C8CC6B59B32}" sibTransId="{7D7C00FB-93B0-47DA-A4B0-3967345CEE1D}"/>
    <dgm:cxn modelId="{262EC678-52C2-4FDC-BF13-A21F1A54D756}" type="presOf" srcId="{3FBB91FC-D9B9-4B39-A112-5A58D2C90E03}" destId="{7646135F-AEAC-460B-B456-A85D0972D407}" srcOrd="0" destOrd="0" presId="urn:microsoft.com/office/officeart/2005/8/layout/list1"/>
    <dgm:cxn modelId="{0867F89E-91E2-4F07-8E9E-CCA86B0DF2A6}" srcId="{2061255B-168F-4AC4-AD5C-2C15ACEBDE33}" destId="{72EE8EDA-E6B8-4E13-8A36-63BBEFFFB09B}" srcOrd="1" destOrd="0" parTransId="{F8833B6C-E93A-4F25-AE82-77E7CFF7399C}" sibTransId="{CC7A8939-1C15-4782-A8DA-2CCC0831077D}"/>
    <dgm:cxn modelId="{016E02C8-2301-4A82-BAFE-2A92969150F5}" type="presOf" srcId="{572B2152-16F2-4D15-8196-17A5BC433443}" destId="{6328B1F6-5B0B-46FD-9ABB-9A33019AAC88}" srcOrd="0" destOrd="0" presId="urn:microsoft.com/office/officeart/2005/8/layout/list1"/>
    <dgm:cxn modelId="{21DA12D2-D4F2-499C-99BD-62CE93E13215}" srcId="{0A5C7A90-AA19-4EBA-9D7C-249B8A0E467D}" destId="{EA74C30D-0829-4EB4-940F-777C959DF322}" srcOrd="0" destOrd="0" parTransId="{5848982E-B065-4DAE-9A42-5B6FA1F733E4}" sibTransId="{8201744C-C2EE-4FB4-998E-9EED6F0504CA}"/>
    <dgm:cxn modelId="{2D7F6CD9-17A2-458B-B3D2-7EACB6A81457}" srcId="{2061255B-168F-4AC4-AD5C-2C15ACEBDE33}" destId="{CC9B6949-A6A2-47D7-9C4D-3B07FC28341A}" srcOrd="0" destOrd="0" parTransId="{B5058E85-7086-417E-B036-31D03BDA0C13}" sibTransId="{24CA14A2-92A3-482A-A7F2-BE3C1A4E5C3B}"/>
    <dgm:cxn modelId="{A96361DD-49A9-4498-B139-80365001A0D1}" type="presOf" srcId="{CC9B6949-A6A2-47D7-9C4D-3B07FC28341A}" destId="{3C74874A-B447-49D3-9A7A-AAFFAE7FF67E}" srcOrd="0" destOrd="1" presId="urn:microsoft.com/office/officeart/2005/8/layout/list1"/>
    <dgm:cxn modelId="{D0E407F0-8CAF-406E-8B08-CCA52DC3DA22}" type="presOf" srcId="{572B2152-16F2-4D15-8196-17A5BC433443}" destId="{0D957B09-0001-476B-856A-671F494966DC}" srcOrd="1" destOrd="0" presId="urn:microsoft.com/office/officeart/2005/8/layout/list1"/>
    <dgm:cxn modelId="{B25DA0F0-87B1-4E34-B924-845CC723C884}" srcId="{0A5C7A90-AA19-4EBA-9D7C-249B8A0E467D}" destId="{572B2152-16F2-4D15-8196-17A5BC433443}" srcOrd="2" destOrd="0" parTransId="{ABB888D3-FA6C-4A5E-ACF1-9B644C2E95B0}" sibTransId="{26E66720-FACB-4035-8596-9DB6BFA74FAF}"/>
    <dgm:cxn modelId="{69CB17F2-730E-4B25-B0C9-71B79D044053}" srcId="{2061255B-168F-4AC4-AD5C-2C15ACEBDE33}" destId="{05730BA6-4548-48D2-8789-3135B29FAB8D}" srcOrd="2" destOrd="0" parTransId="{2D1191C3-BD0E-4A4C-A258-F0C51C1D2985}" sibTransId="{427B3C1C-B3F9-483B-ABED-57ADC807BE5A}"/>
    <dgm:cxn modelId="{CB2A909F-0997-4F10-911D-040CD3B2760C}" type="presParOf" srcId="{E4AB6D94-9FED-434F-86E2-4802E39A76D1}" destId="{A9C9FA00-11F0-4A20-9601-F2B85526D455}" srcOrd="0" destOrd="0" presId="urn:microsoft.com/office/officeart/2005/8/layout/list1"/>
    <dgm:cxn modelId="{77E7412F-F2DA-4C31-B0E0-B0EB53AE1360}" type="presParOf" srcId="{A9C9FA00-11F0-4A20-9601-F2B85526D455}" destId="{1FBB720C-9CAF-4325-A91B-B5E141024038}" srcOrd="0" destOrd="0" presId="urn:microsoft.com/office/officeart/2005/8/layout/list1"/>
    <dgm:cxn modelId="{71BC19BB-E98E-4BD8-A5BA-3D1F2B563F2D}" type="presParOf" srcId="{A9C9FA00-11F0-4A20-9601-F2B85526D455}" destId="{11115E05-6E79-4489-9513-0463E731F8C9}" srcOrd="1" destOrd="0" presId="urn:microsoft.com/office/officeart/2005/8/layout/list1"/>
    <dgm:cxn modelId="{FC061A1C-7578-4039-AFC7-B2A973C1D6E9}" type="presParOf" srcId="{E4AB6D94-9FED-434F-86E2-4802E39A76D1}" destId="{6E985F72-69A3-4DE9-AB14-92951525845B}" srcOrd="1" destOrd="0" presId="urn:microsoft.com/office/officeart/2005/8/layout/list1"/>
    <dgm:cxn modelId="{8682C217-DB6F-49D1-9000-26DB88FEA2F1}" type="presParOf" srcId="{E4AB6D94-9FED-434F-86E2-4802E39A76D1}" destId="{640B38DF-6967-459C-BEE9-EBEB6A920A8D}" srcOrd="2" destOrd="0" presId="urn:microsoft.com/office/officeart/2005/8/layout/list1"/>
    <dgm:cxn modelId="{8D8F486E-DFBD-43E8-BBED-9F85BE70616B}" type="presParOf" srcId="{E4AB6D94-9FED-434F-86E2-4802E39A76D1}" destId="{AF42B6DF-A852-442A-8264-D3FE7846E24A}" srcOrd="3" destOrd="0" presId="urn:microsoft.com/office/officeart/2005/8/layout/list1"/>
    <dgm:cxn modelId="{829027AA-0499-437E-9A23-E8B7CE05C889}" type="presParOf" srcId="{E4AB6D94-9FED-434F-86E2-4802E39A76D1}" destId="{47483A8B-6587-486F-87F2-5EDC84CAF2F2}" srcOrd="4" destOrd="0" presId="urn:microsoft.com/office/officeart/2005/8/layout/list1"/>
    <dgm:cxn modelId="{72EFD4EA-04C3-4268-B306-7F1672214983}" type="presParOf" srcId="{47483A8B-6587-486F-87F2-5EDC84CAF2F2}" destId="{7646135F-AEAC-460B-B456-A85D0972D407}" srcOrd="0" destOrd="0" presId="urn:microsoft.com/office/officeart/2005/8/layout/list1"/>
    <dgm:cxn modelId="{1C37BADD-6775-4DF2-8F09-AE5B5EAFBB86}" type="presParOf" srcId="{47483A8B-6587-486F-87F2-5EDC84CAF2F2}" destId="{F565521C-FC14-4660-8BCC-DD1C16BF1296}" srcOrd="1" destOrd="0" presId="urn:microsoft.com/office/officeart/2005/8/layout/list1"/>
    <dgm:cxn modelId="{AA1902E7-CA6E-4B3A-823D-DACA64DD3B9B}" type="presParOf" srcId="{E4AB6D94-9FED-434F-86E2-4802E39A76D1}" destId="{6AF5E7ED-3C06-4A00-A493-6070A4415466}" srcOrd="5" destOrd="0" presId="urn:microsoft.com/office/officeart/2005/8/layout/list1"/>
    <dgm:cxn modelId="{362EECD0-91FC-459C-A3BF-534D30BBF8E3}" type="presParOf" srcId="{E4AB6D94-9FED-434F-86E2-4802E39A76D1}" destId="{85A859F7-2299-4536-8671-B0F1757C0C6F}" srcOrd="6" destOrd="0" presId="urn:microsoft.com/office/officeart/2005/8/layout/list1"/>
    <dgm:cxn modelId="{38566502-731E-48A6-87C4-0C73B2797464}" type="presParOf" srcId="{E4AB6D94-9FED-434F-86E2-4802E39A76D1}" destId="{D421F4A8-223D-4302-B995-328128402D65}" srcOrd="7" destOrd="0" presId="urn:microsoft.com/office/officeart/2005/8/layout/list1"/>
    <dgm:cxn modelId="{2412BE1C-1A57-47AE-BD4F-1931FD6D69A3}" type="presParOf" srcId="{E4AB6D94-9FED-434F-86E2-4802E39A76D1}" destId="{6062393E-26EC-4F52-9474-180D7DF00223}" srcOrd="8" destOrd="0" presId="urn:microsoft.com/office/officeart/2005/8/layout/list1"/>
    <dgm:cxn modelId="{4B34CEFD-6A67-4426-9318-4B9BFBBE5DB3}" type="presParOf" srcId="{6062393E-26EC-4F52-9474-180D7DF00223}" destId="{6328B1F6-5B0B-46FD-9ABB-9A33019AAC88}" srcOrd="0" destOrd="0" presId="urn:microsoft.com/office/officeart/2005/8/layout/list1"/>
    <dgm:cxn modelId="{C61B87C3-BE97-482F-99C7-3E5DF19A5148}" type="presParOf" srcId="{6062393E-26EC-4F52-9474-180D7DF00223}" destId="{0D957B09-0001-476B-856A-671F494966DC}" srcOrd="1" destOrd="0" presId="urn:microsoft.com/office/officeart/2005/8/layout/list1"/>
    <dgm:cxn modelId="{09F833E4-A66A-49EC-BBD3-DC41853CBE72}" type="presParOf" srcId="{E4AB6D94-9FED-434F-86E2-4802E39A76D1}" destId="{4C690195-9CA1-4278-8B17-37EECACAD2AA}" srcOrd="9" destOrd="0" presId="urn:microsoft.com/office/officeart/2005/8/layout/list1"/>
    <dgm:cxn modelId="{9D2EAA54-4D4B-4BED-A5B6-0AF023633242}" type="presParOf" srcId="{E4AB6D94-9FED-434F-86E2-4802E39A76D1}" destId="{3C74874A-B447-49D3-9A7A-AAFFAE7FF67E}"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3E57F5-656A-495D-836B-05BB8DDF1F19}"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CDAC380-1EDD-4FC9-885E-8E74D3216449}">
      <dgm:prSet custT="1"/>
      <dgm:spPr/>
      <dgm:t>
        <a:bodyPr anchor="t"/>
        <a:lstStyle/>
        <a:p>
          <a:r>
            <a:rPr lang="en-US" sz="4000" dirty="0"/>
            <a:t>E&amp;S: </a:t>
          </a:r>
          <a:r>
            <a:rPr lang="en-US" sz="2400" dirty="0"/>
            <a:t>Erosion and Sedimentation</a:t>
          </a:r>
        </a:p>
      </dgm:t>
    </dgm:pt>
    <dgm:pt modelId="{C0D2AC92-5E63-4B05-B170-4DB9A974D446}" type="parTrans" cxnId="{A754CEAB-A943-46DA-903A-6E6F3FD39DE0}">
      <dgm:prSet/>
      <dgm:spPr/>
      <dgm:t>
        <a:bodyPr/>
        <a:lstStyle/>
        <a:p>
          <a:endParaRPr lang="en-US"/>
        </a:p>
      </dgm:t>
    </dgm:pt>
    <dgm:pt modelId="{83EBA4BA-312B-4BA8-89EB-D7675CE1423A}" type="sibTrans" cxnId="{A754CEAB-A943-46DA-903A-6E6F3FD39DE0}">
      <dgm:prSet/>
      <dgm:spPr/>
      <dgm:t>
        <a:bodyPr/>
        <a:lstStyle/>
        <a:p>
          <a:endParaRPr lang="en-US"/>
        </a:p>
      </dgm:t>
    </dgm:pt>
    <dgm:pt modelId="{C1F00805-1D4B-41EE-819C-A2DA00B55D90}">
      <dgm:prSet custT="1"/>
      <dgm:spPr/>
      <dgm:t>
        <a:bodyPr anchor="t"/>
        <a:lstStyle/>
        <a:p>
          <a:r>
            <a:rPr lang="en-US" sz="4000" dirty="0"/>
            <a:t>GSI: </a:t>
          </a:r>
          <a:r>
            <a:rPr lang="en-US" sz="2400" dirty="0"/>
            <a:t>Green Stormwater Infrastructure</a:t>
          </a:r>
        </a:p>
      </dgm:t>
    </dgm:pt>
    <dgm:pt modelId="{21622B08-E0BD-4D1E-B861-B1596874EA7D}" type="parTrans" cxnId="{604DCCA2-D0B4-43BE-AC99-6E860E3D90C7}">
      <dgm:prSet/>
      <dgm:spPr/>
      <dgm:t>
        <a:bodyPr/>
        <a:lstStyle/>
        <a:p>
          <a:endParaRPr lang="en-US"/>
        </a:p>
      </dgm:t>
    </dgm:pt>
    <dgm:pt modelId="{CDC85A1A-BA66-4984-960D-50B9092B5211}" type="sibTrans" cxnId="{604DCCA2-D0B4-43BE-AC99-6E860E3D90C7}">
      <dgm:prSet/>
      <dgm:spPr/>
      <dgm:t>
        <a:bodyPr/>
        <a:lstStyle/>
        <a:p>
          <a:endParaRPr lang="en-US"/>
        </a:p>
      </dgm:t>
    </dgm:pt>
    <dgm:pt modelId="{3491A070-EB6B-4984-A56F-45EB460687F7}">
      <dgm:prSet custT="1"/>
      <dgm:spPr/>
      <dgm:t>
        <a:bodyPr anchor="ctr"/>
        <a:lstStyle/>
        <a:p>
          <a:r>
            <a:rPr lang="en-US" sz="4000" dirty="0"/>
            <a:t>IDD&amp;E: </a:t>
          </a:r>
          <a:r>
            <a:rPr lang="en-US" sz="2400" dirty="0"/>
            <a:t>Illicit Discharge Detection and Elimination</a:t>
          </a:r>
        </a:p>
      </dgm:t>
    </dgm:pt>
    <dgm:pt modelId="{C1EB206A-F81E-4299-8B47-32D9E68FBC24}" type="parTrans" cxnId="{2E1AA7C8-FE0F-4DC1-95EA-96E2BE5F1337}">
      <dgm:prSet/>
      <dgm:spPr/>
      <dgm:t>
        <a:bodyPr/>
        <a:lstStyle/>
        <a:p>
          <a:endParaRPr lang="en-US"/>
        </a:p>
      </dgm:t>
    </dgm:pt>
    <dgm:pt modelId="{60A1E31F-51A2-4803-8C45-7EB3091C22F5}" type="sibTrans" cxnId="{2E1AA7C8-FE0F-4DC1-95EA-96E2BE5F1337}">
      <dgm:prSet/>
      <dgm:spPr/>
      <dgm:t>
        <a:bodyPr/>
        <a:lstStyle/>
        <a:p>
          <a:endParaRPr lang="en-US"/>
        </a:p>
      </dgm:t>
    </dgm:pt>
    <dgm:pt modelId="{BFD06771-08D0-46B9-877B-443524B8766E}">
      <dgm:prSet custT="1"/>
      <dgm:spPr/>
      <dgm:t>
        <a:bodyPr anchor="t"/>
        <a:lstStyle/>
        <a:p>
          <a:r>
            <a:rPr lang="en-US" sz="4000" dirty="0"/>
            <a:t>MCM: </a:t>
          </a:r>
          <a:r>
            <a:rPr lang="en-US" sz="2400" dirty="0"/>
            <a:t>Minimum Control Measure</a:t>
          </a:r>
        </a:p>
      </dgm:t>
    </dgm:pt>
    <dgm:pt modelId="{F8D5F0C4-CF95-48E0-81EB-0F33C273A625}" type="parTrans" cxnId="{E8FD679B-221D-47C4-99A8-9E64D7618887}">
      <dgm:prSet/>
      <dgm:spPr/>
      <dgm:t>
        <a:bodyPr/>
        <a:lstStyle/>
        <a:p>
          <a:endParaRPr lang="en-US"/>
        </a:p>
      </dgm:t>
    </dgm:pt>
    <dgm:pt modelId="{E3546311-7370-4364-9306-085CE02E978E}" type="sibTrans" cxnId="{E8FD679B-221D-47C4-99A8-9E64D7618887}">
      <dgm:prSet/>
      <dgm:spPr/>
      <dgm:t>
        <a:bodyPr/>
        <a:lstStyle/>
        <a:p>
          <a:endParaRPr lang="en-US"/>
        </a:p>
      </dgm:t>
    </dgm:pt>
    <dgm:pt modelId="{5C0E5945-B93E-4A78-BB20-0C32EF4B26DF}">
      <dgm:prSet custT="1"/>
      <dgm:spPr/>
      <dgm:t>
        <a:bodyPr anchor="ctr"/>
        <a:lstStyle/>
        <a:p>
          <a:r>
            <a:rPr lang="en-US" sz="4000" dirty="0"/>
            <a:t>MS4: </a:t>
          </a:r>
          <a:r>
            <a:rPr lang="en-US" sz="2400" dirty="0"/>
            <a:t>Municipal Separate Storm Sewer System</a:t>
          </a:r>
        </a:p>
      </dgm:t>
    </dgm:pt>
    <dgm:pt modelId="{00C4EECF-E6D7-4ABE-8960-1C349A736C6D}" type="parTrans" cxnId="{0681C7BE-BC3E-4003-94EC-7790336D0ADB}">
      <dgm:prSet/>
      <dgm:spPr/>
      <dgm:t>
        <a:bodyPr/>
        <a:lstStyle/>
        <a:p>
          <a:endParaRPr lang="en-US"/>
        </a:p>
      </dgm:t>
    </dgm:pt>
    <dgm:pt modelId="{3DDF7AA0-353E-4215-8224-CCD7E436AFB6}" type="sibTrans" cxnId="{0681C7BE-BC3E-4003-94EC-7790336D0ADB}">
      <dgm:prSet/>
      <dgm:spPr/>
      <dgm:t>
        <a:bodyPr/>
        <a:lstStyle/>
        <a:p>
          <a:endParaRPr lang="en-US"/>
        </a:p>
      </dgm:t>
    </dgm:pt>
    <dgm:pt modelId="{F969070A-66F6-4477-A153-F601BC3B2BF1}">
      <dgm:prSet custT="1"/>
      <dgm:spPr/>
      <dgm:t>
        <a:bodyPr/>
        <a:lstStyle/>
        <a:p>
          <a:r>
            <a:rPr lang="en-US" sz="4000" dirty="0"/>
            <a:t>PCSM: </a:t>
          </a:r>
          <a:r>
            <a:rPr lang="en-US" sz="2400" dirty="0"/>
            <a:t>Post Construction Stormwater Management </a:t>
          </a:r>
        </a:p>
      </dgm:t>
    </dgm:pt>
    <dgm:pt modelId="{2D3BB35A-F4C6-4B5E-9C67-C7AFE2248016}" type="parTrans" cxnId="{F06D5DDE-1CCC-4105-B4AA-345A0B3B40D6}">
      <dgm:prSet/>
      <dgm:spPr/>
      <dgm:t>
        <a:bodyPr/>
        <a:lstStyle/>
        <a:p>
          <a:endParaRPr lang="en-US"/>
        </a:p>
      </dgm:t>
    </dgm:pt>
    <dgm:pt modelId="{2B91D6F0-3E1A-4447-A34C-92BBB5676E28}" type="sibTrans" cxnId="{F06D5DDE-1CCC-4105-B4AA-345A0B3B40D6}">
      <dgm:prSet/>
      <dgm:spPr/>
      <dgm:t>
        <a:bodyPr/>
        <a:lstStyle/>
        <a:p>
          <a:endParaRPr lang="en-US"/>
        </a:p>
      </dgm:t>
    </dgm:pt>
    <dgm:pt modelId="{97130D73-E677-4D5F-9312-9ABB79F7F3D5}">
      <dgm:prSet custT="1"/>
      <dgm:spPr/>
      <dgm:t>
        <a:bodyPr anchor="t"/>
        <a:lstStyle/>
        <a:p>
          <a:r>
            <a:rPr lang="en-US" sz="4000" dirty="0"/>
            <a:t>PRP: </a:t>
          </a:r>
          <a:r>
            <a:rPr lang="en-US" sz="2400" dirty="0"/>
            <a:t>Pollutant Reduction Plan</a:t>
          </a:r>
        </a:p>
      </dgm:t>
    </dgm:pt>
    <dgm:pt modelId="{0C3C4EB8-93E1-426B-854B-5F39A851FE72}" type="parTrans" cxnId="{3B9DC4A0-019D-402A-A321-56237C08D9E4}">
      <dgm:prSet/>
      <dgm:spPr/>
      <dgm:t>
        <a:bodyPr/>
        <a:lstStyle/>
        <a:p>
          <a:endParaRPr lang="en-US"/>
        </a:p>
      </dgm:t>
    </dgm:pt>
    <dgm:pt modelId="{D32F07C7-70DB-45B8-9DC1-D53D8F238C5C}" type="sibTrans" cxnId="{3B9DC4A0-019D-402A-A321-56237C08D9E4}">
      <dgm:prSet/>
      <dgm:spPr/>
      <dgm:t>
        <a:bodyPr/>
        <a:lstStyle/>
        <a:p>
          <a:endParaRPr lang="en-US"/>
        </a:p>
      </dgm:t>
    </dgm:pt>
    <dgm:pt modelId="{2173F22D-3856-40CB-83B7-0F3991E5B5CA}">
      <dgm:prSet custT="1"/>
      <dgm:spPr/>
      <dgm:t>
        <a:bodyPr/>
        <a:lstStyle/>
        <a:p>
          <a:r>
            <a:rPr lang="en-US" sz="4000" dirty="0"/>
            <a:t>SWMP: </a:t>
          </a:r>
          <a:r>
            <a:rPr lang="en-US" sz="2400" dirty="0"/>
            <a:t>Stormwater Management Program</a:t>
          </a:r>
        </a:p>
      </dgm:t>
    </dgm:pt>
    <dgm:pt modelId="{221A0D57-0EE9-4A9E-B648-15CBBD4E1F2C}" type="parTrans" cxnId="{5384E7E6-3F88-48CA-8FA5-EC770C90F046}">
      <dgm:prSet/>
      <dgm:spPr/>
      <dgm:t>
        <a:bodyPr/>
        <a:lstStyle/>
        <a:p>
          <a:endParaRPr lang="en-US"/>
        </a:p>
      </dgm:t>
    </dgm:pt>
    <dgm:pt modelId="{3477B3CB-DF7C-42DF-B217-EC5C3F179899}" type="sibTrans" cxnId="{5384E7E6-3F88-48CA-8FA5-EC770C90F046}">
      <dgm:prSet/>
      <dgm:spPr/>
      <dgm:t>
        <a:bodyPr/>
        <a:lstStyle/>
        <a:p>
          <a:endParaRPr lang="en-US"/>
        </a:p>
      </dgm:t>
    </dgm:pt>
    <dgm:pt modelId="{6B69F9CF-3111-472B-9B08-CE22337B4395}" type="pres">
      <dgm:prSet presAssocID="{BA3E57F5-656A-495D-836B-05BB8DDF1F19}" presName="diagram" presStyleCnt="0">
        <dgm:presLayoutVars>
          <dgm:dir/>
          <dgm:resizeHandles val="exact"/>
        </dgm:presLayoutVars>
      </dgm:prSet>
      <dgm:spPr/>
    </dgm:pt>
    <dgm:pt modelId="{E8DBE9F1-A4E1-4357-A57E-CBD301CA0598}" type="pres">
      <dgm:prSet presAssocID="{5CDAC380-1EDD-4FC9-885E-8E74D3216449}" presName="node" presStyleLbl="node1" presStyleIdx="0" presStyleCnt="8">
        <dgm:presLayoutVars>
          <dgm:bulletEnabled val="1"/>
        </dgm:presLayoutVars>
      </dgm:prSet>
      <dgm:spPr/>
    </dgm:pt>
    <dgm:pt modelId="{5377B242-E5A5-49B7-ABB9-9F0F165EF38A}" type="pres">
      <dgm:prSet presAssocID="{83EBA4BA-312B-4BA8-89EB-D7675CE1423A}" presName="sibTrans" presStyleCnt="0"/>
      <dgm:spPr/>
    </dgm:pt>
    <dgm:pt modelId="{AD2C26C7-AD5F-468C-AF77-485F086B9C9F}" type="pres">
      <dgm:prSet presAssocID="{C1F00805-1D4B-41EE-819C-A2DA00B55D90}" presName="node" presStyleLbl="node1" presStyleIdx="1" presStyleCnt="8">
        <dgm:presLayoutVars>
          <dgm:bulletEnabled val="1"/>
        </dgm:presLayoutVars>
      </dgm:prSet>
      <dgm:spPr/>
    </dgm:pt>
    <dgm:pt modelId="{24087B12-C93F-4D02-A313-6DDB5AF2C12D}" type="pres">
      <dgm:prSet presAssocID="{CDC85A1A-BA66-4984-960D-50B9092B5211}" presName="sibTrans" presStyleCnt="0"/>
      <dgm:spPr/>
    </dgm:pt>
    <dgm:pt modelId="{8A62CD89-252B-4F6B-88B6-20888A5C7878}" type="pres">
      <dgm:prSet presAssocID="{3491A070-EB6B-4984-A56F-45EB460687F7}" presName="node" presStyleLbl="node1" presStyleIdx="2" presStyleCnt="8" custScaleY="98606">
        <dgm:presLayoutVars>
          <dgm:bulletEnabled val="1"/>
        </dgm:presLayoutVars>
      </dgm:prSet>
      <dgm:spPr/>
    </dgm:pt>
    <dgm:pt modelId="{B11CA4B7-4BE4-4788-BE54-19CD1A4EE0AB}" type="pres">
      <dgm:prSet presAssocID="{60A1E31F-51A2-4803-8C45-7EB3091C22F5}" presName="sibTrans" presStyleCnt="0"/>
      <dgm:spPr/>
    </dgm:pt>
    <dgm:pt modelId="{A9B8FAA4-2D17-4E91-B2A3-F4A19F071D83}" type="pres">
      <dgm:prSet presAssocID="{BFD06771-08D0-46B9-877B-443524B8766E}" presName="node" presStyleLbl="node1" presStyleIdx="3" presStyleCnt="8">
        <dgm:presLayoutVars>
          <dgm:bulletEnabled val="1"/>
        </dgm:presLayoutVars>
      </dgm:prSet>
      <dgm:spPr/>
    </dgm:pt>
    <dgm:pt modelId="{F1B338CD-1463-481C-AC46-5C83EB1DD04C}" type="pres">
      <dgm:prSet presAssocID="{E3546311-7370-4364-9306-085CE02E978E}" presName="sibTrans" presStyleCnt="0"/>
      <dgm:spPr/>
    </dgm:pt>
    <dgm:pt modelId="{DEA034C1-07EA-4A8F-86B3-B4DBF1073086}" type="pres">
      <dgm:prSet presAssocID="{5C0E5945-B93E-4A78-BB20-0C32EF4B26DF}" presName="node" presStyleLbl="node1" presStyleIdx="4" presStyleCnt="8">
        <dgm:presLayoutVars>
          <dgm:bulletEnabled val="1"/>
        </dgm:presLayoutVars>
      </dgm:prSet>
      <dgm:spPr/>
    </dgm:pt>
    <dgm:pt modelId="{5E76BAFF-B31B-4D5B-A8D9-21A47B53B5DA}" type="pres">
      <dgm:prSet presAssocID="{3DDF7AA0-353E-4215-8224-CCD7E436AFB6}" presName="sibTrans" presStyleCnt="0"/>
      <dgm:spPr/>
    </dgm:pt>
    <dgm:pt modelId="{1D9003E0-F067-4358-B83C-6F747F22BA12}" type="pres">
      <dgm:prSet presAssocID="{F969070A-66F6-4477-A153-F601BC3B2BF1}" presName="node" presStyleLbl="node1" presStyleIdx="5" presStyleCnt="8">
        <dgm:presLayoutVars>
          <dgm:bulletEnabled val="1"/>
        </dgm:presLayoutVars>
      </dgm:prSet>
      <dgm:spPr/>
    </dgm:pt>
    <dgm:pt modelId="{CA3CDB06-7948-4F2E-AEA5-F1C52FFC1B26}" type="pres">
      <dgm:prSet presAssocID="{2B91D6F0-3E1A-4447-A34C-92BBB5676E28}" presName="sibTrans" presStyleCnt="0"/>
      <dgm:spPr/>
    </dgm:pt>
    <dgm:pt modelId="{26E2DC99-4004-4DAF-9DD0-59B1F9B4F95B}" type="pres">
      <dgm:prSet presAssocID="{97130D73-E677-4D5F-9312-9ABB79F7F3D5}" presName="node" presStyleLbl="node1" presStyleIdx="6" presStyleCnt="8">
        <dgm:presLayoutVars>
          <dgm:bulletEnabled val="1"/>
        </dgm:presLayoutVars>
      </dgm:prSet>
      <dgm:spPr/>
    </dgm:pt>
    <dgm:pt modelId="{E80DC1D8-1305-4C53-B3AB-9B481D2F6FBA}" type="pres">
      <dgm:prSet presAssocID="{D32F07C7-70DB-45B8-9DC1-D53D8F238C5C}" presName="sibTrans" presStyleCnt="0"/>
      <dgm:spPr/>
    </dgm:pt>
    <dgm:pt modelId="{D68BB959-935F-45B8-B838-02CF68EE545E}" type="pres">
      <dgm:prSet presAssocID="{2173F22D-3856-40CB-83B7-0F3991E5B5CA}" presName="node" presStyleLbl="node1" presStyleIdx="7" presStyleCnt="8">
        <dgm:presLayoutVars>
          <dgm:bulletEnabled val="1"/>
        </dgm:presLayoutVars>
      </dgm:prSet>
      <dgm:spPr/>
    </dgm:pt>
  </dgm:ptLst>
  <dgm:cxnLst>
    <dgm:cxn modelId="{E1D6555E-DF78-4BEE-8D83-68728EA3927C}" type="presOf" srcId="{BFD06771-08D0-46B9-877B-443524B8766E}" destId="{A9B8FAA4-2D17-4E91-B2A3-F4A19F071D83}" srcOrd="0" destOrd="0" presId="urn:microsoft.com/office/officeart/2005/8/layout/default"/>
    <dgm:cxn modelId="{DCCA926E-E864-40D5-AF3F-DCD3F69EF074}" type="presOf" srcId="{97130D73-E677-4D5F-9312-9ABB79F7F3D5}" destId="{26E2DC99-4004-4DAF-9DD0-59B1F9B4F95B}" srcOrd="0" destOrd="0" presId="urn:microsoft.com/office/officeart/2005/8/layout/default"/>
    <dgm:cxn modelId="{D4B11E50-574B-4C2C-A719-9B2336AAB716}" type="presOf" srcId="{C1F00805-1D4B-41EE-819C-A2DA00B55D90}" destId="{AD2C26C7-AD5F-468C-AF77-485F086B9C9F}" srcOrd="0" destOrd="0" presId="urn:microsoft.com/office/officeart/2005/8/layout/default"/>
    <dgm:cxn modelId="{BC3FA772-D09C-44FC-B009-635F40388613}" type="presOf" srcId="{BA3E57F5-656A-495D-836B-05BB8DDF1F19}" destId="{6B69F9CF-3111-472B-9B08-CE22337B4395}" srcOrd="0" destOrd="0" presId="urn:microsoft.com/office/officeart/2005/8/layout/default"/>
    <dgm:cxn modelId="{E8FD679B-221D-47C4-99A8-9E64D7618887}" srcId="{BA3E57F5-656A-495D-836B-05BB8DDF1F19}" destId="{BFD06771-08D0-46B9-877B-443524B8766E}" srcOrd="3" destOrd="0" parTransId="{F8D5F0C4-CF95-48E0-81EB-0F33C273A625}" sibTransId="{E3546311-7370-4364-9306-085CE02E978E}"/>
    <dgm:cxn modelId="{3B9DC4A0-019D-402A-A321-56237C08D9E4}" srcId="{BA3E57F5-656A-495D-836B-05BB8DDF1F19}" destId="{97130D73-E677-4D5F-9312-9ABB79F7F3D5}" srcOrd="6" destOrd="0" parTransId="{0C3C4EB8-93E1-426B-854B-5F39A851FE72}" sibTransId="{D32F07C7-70DB-45B8-9DC1-D53D8F238C5C}"/>
    <dgm:cxn modelId="{604DCCA2-D0B4-43BE-AC99-6E860E3D90C7}" srcId="{BA3E57F5-656A-495D-836B-05BB8DDF1F19}" destId="{C1F00805-1D4B-41EE-819C-A2DA00B55D90}" srcOrd="1" destOrd="0" parTransId="{21622B08-E0BD-4D1E-B861-B1596874EA7D}" sibTransId="{CDC85A1A-BA66-4984-960D-50B9092B5211}"/>
    <dgm:cxn modelId="{A754CEAB-A943-46DA-903A-6E6F3FD39DE0}" srcId="{BA3E57F5-656A-495D-836B-05BB8DDF1F19}" destId="{5CDAC380-1EDD-4FC9-885E-8E74D3216449}" srcOrd="0" destOrd="0" parTransId="{C0D2AC92-5E63-4B05-B170-4DB9A974D446}" sibTransId="{83EBA4BA-312B-4BA8-89EB-D7675CE1423A}"/>
    <dgm:cxn modelId="{325E71B3-4E36-42AC-8FE9-400AD8CCF5FB}" type="presOf" srcId="{3491A070-EB6B-4984-A56F-45EB460687F7}" destId="{8A62CD89-252B-4F6B-88B6-20888A5C7878}" srcOrd="0" destOrd="0" presId="urn:microsoft.com/office/officeart/2005/8/layout/default"/>
    <dgm:cxn modelId="{0681C7BE-BC3E-4003-94EC-7790336D0ADB}" srcId="{BA3E57F5-656A-495D-836B-05BB8DDF1F19}" destId="{5C0E5945-B93E-4A78-BB20-0C32EF4B26DF}" srcOrd="4" destOrd="0" parTransId="{00C4EECF-E6D7-4ABE-8960-1C349A736C6D}" sibTransId="{3DDF7AA0-353E-4215-8224-CCD7E436AFB6}"/>
    <dgm:cxn modelId="{2E1AA7C8-FE0F-4DC1-95EA-96E2BE5F1337}" srcId="{BA3E57F5-656A-495D-836B-05BB8DDF1F19}" destId="{3491A070-EB6B-4984-A56F-45EB460687F7}" srcOrd="2" destOrd="0" parTransId="{C1EB206A-F81E-4299-8B47-32D9E68FBC24}" sibTransId="{60A1E31F-51A2-4803-8C45-7EB3091C22F5}"/>
    <dgm:cxn modelId="{F39BBCD1-B3D5-4429-AE24-1A11ACDB5CE6}" type="presOf" srcId="{2173F22D-3856-40CB-83B7-0F3991E5B5CA}" destId="{D68BB959-935F-45B8-B838-02CF68EE545E}" srcOrd="0" destOrd="0" presId="urn:microsoft.com/office/officeart/2005/8/layout/default"/>
    <dgm:cxn modelId="{8329ABD2-E380-470A-8838-84726F4688CD}" type="presOf" srcId="{5C0E5945-B93E-4A78-BB20-0C32EF4B26DF}" destId="{DEA034C1-07EA-4A8F-86B3-B4DBF1073086}" srcOrd="0" destOrd="0" presId="urn:microsoft.com/office/officeart/2005/8/layout/default"/>
    <dgm:cxn modelId="{F06D5DDE-1CCC-4105-B4AA-345A0B3B40D6}" srcId="{BA3E57F5-656A-495D-836B-05BB8DDF1F19}" destId="{F969070A-66F6-4477-A153-F601BC3B2BF1}" srcOrd="5" destOrd="0" parTransId="{2D3BB35A-F4C6-4B5E-9C67-C7AFE2248016}" sibTransId="{2B91D6F0-3E1A-4447-A34C-92BBB5676E28}"/>
    <dgm:cxn modelId="{5384E7E6-3F88-48CA-8FA5-EC770C90F046}" srcId="{BA3E57F5-656A-495D-836B-05BB8DDF1F19}" destId="{2173F22D-3856-40CB-83B7-0F3991E5B5CA}" srcOrd="7" destOrd="0" parTransId="{221A0D57-0EE9-4A9E-B648-15CBBD4E1F2C}" sibTransId="{3477B3CB-DF7C-42DF-B217-EC5C3F179899}"/>
    <dgm:cxn modelId="{E15464F6-AB35-4F3F-A3AC-198B37152B1E}" type="presOf" srcId="{F969070A-66F6-4477-A153-F601BC3B2BF1}" destId="{1D9003E0-F067-4358-B83C-6F747F22BA12}" srcOrd="0" destOrd="0" presId="urn:microsoft.com/office/officeart/2005/8/layout/default"/>
    <dgm:cxn modelId="{2460A3F9-7ADB-43F8-8B1F-B654B069DFBC}" type="presOf" srcId="{5CDAC380-1EDD-4FC9-885E-8E74D3216449}" destId="{E8DBE9F1-A4E1-4357-A57E-CBD301CA0598}" srcOrd="0" destOrd="0" presId="urn:microsoft.com/office/officeart/2005/8/layout/default"/>
    <dgm:cxn modelId="{0D145BAF-00A3-46EA-A722-5B23E7B25F41}" type="presParOf" srcId="{6B69F9CF-3111-472B-9B08-CE22337B4395}" destId="{E8DBE9F1-A4E1-4357-A57E-CBD301CA0598}" srcOrd="0" destOrd="0" presId="urn:microsoft.com/office/officeart/2005/8/layout/default"/>
    <dgm:cxn modelId="{B67227EB-DC58-4D31-89BF-B9252230EC8B}" type="presParOf" srcId="{6B69F9CF-3111-472B-9B08-CE22337B4395}" destId="{5377B242-E5A5-49B7-ABB9-9F0F165EF38A}" srcOrd="1" destOrd="0" presId="urn:microsoft.com/office/officeart/2005/8/layout/default"/>
    <dgm:cxn modelId="{EB7DCB2E-AA33-470A-B912-3647044E846F}" type="presParOf" srcId="{6B69F9CF-3111-472B-9B08-CE22337B4395}" destId="{AD2C26C7-AD5F-468C-AF77-485F086B9C9F}" srcOrd="2" destOrd="0" presId="urn:microsoft.com/office/officeart/2005/8/layout/default"/>
    <dgm:cxn modelId="{475E7988-57D8-431A-9976-BB3C1012B753}" type="presParOf" srcId="{6B69F9CF-3111-472B-9B08-CE22337B4395}" destId="{24087B12-C93F-4D02-A313-6DDB5AF2C12D}" srcOrd="3" destOrd="0" presId="urn:microsoft.com/office/officeart/2005/8/layout/default"/>
    <dgm:cxn modelId="{2FAA76D3-3297-4E84-A6CE-631C60ADD832}" type="presParOf" srcId="{6B69F9CF-3111-472B-9B08-CE22337B4395}" destId="{8A62CD89-252B-4F6B-88B6-20888A5C7878}" srcOrd="4" destOrd="0" presId="urn:microsoft.com/office/officeart/2005/8/layout/default"/>
    <dgm:cxn modelId="{5DC71538-228F-4621-BC5C-F4E17BC807F4}" type="presParOf" srcId="{6B69F9CF-3111-472B-9B08-CE22337B4395}" destId="{B11CA4B7-4BE4-4788-BE54-19CD1A4EE0AB}" srcOrd="5" destOrd="0" presId="urn:microsoft.com/office/officeart/2005/8/layout/default"/>
    <dgm:cxn modelId="{95132F8E-0072-4579-8815-8897D4717EBF}" type="presParOf" srcId="{6B69F9CF-3111-472B-9B08-CE22337B4395}" destId="{A9B8FAA4-2D17-4E91-B2A3-F4A19F071D83}" srcOrd="6" destOrd="0" presId="urn:microsoft.com/office/officeart/2005/8/layout/default"/>
    <dgm:cxn modelId="{27C91D9B-4FFB-4ADF-A591-C4FB072DE191}" type="presParOf" srcId="{6B69F9CF-3111-472B-9B08-CE22337B4395}" destId="{F1B338CD-1463-481C-AC46-5C83EB1DD04C}" srcOrd="7" destOrd="0" presId="urn:microsoft.com/office/officeart/2005/8/layout/default"/>
    <dgm:cxn modelId="{71ECC6DF-8F8F-4EC1-A67D-48E28874D87C}" type="presParOf" srcId="{6B69F9CF-3111-472B-9B08-CE22337B4395}" destId="{DEA034C1-07EA-4A8F-86B3-B4DBF1073086}" srcOrd="8" destOrd="0" presId="urn:microsoft.com/office/officeart/2005/8/layout/default"/>
    <dgm:cxn modelId="{49D53672-5DF1-49BB-8033-59765764787A}" type="presParOf" srcId="{6B69F9CF-3111-472B-9B08-CE22337B4395}" destId="{5E76BAFF-B31B-4D5B-A8D9-21A47B53B5DA}" srcOrd="9" destOrd="0" presId="urn:microsoft.com/office/officeart/2005/8/layout/default"/>
    <dgm:cxn modelId="{24001863-AFD2-4C34-A74E-55A26E56A7ED}" type="presParOf" srcId="{6B69F9CF-3111-472B-9B08-CE22337B4395}" destId="{1D9003E0-F067-4358-B83C-6F747F22BA12}" srcOrd="10" destOrd="0" presId="urn:microsoft.com/office/officeart/2005/8/layout/default"/>
    <dgm:cxn modelId="{4FD8746E-D445-47AA-8156-99215742A262}" type="presParOf" srcId="{6B69F9CF-3111-472B-9B08-CE22337B4395}" destId="{CA3CDB06-7948-4F2E-AEA5-F1C52FFC1B26}" srcOrd="11" destOrd="0" presId="urn:microsoft.com/office/officeart/2005/8/layout/default"/>
    <dgm:cxn modelId="{A311D4A0-5212-4F27-BE59-4DC68EF98808}" type="presParOf" srcId="{6B69F9CF-3111-472B-9B08-CE22337B4395}" destId="{26E2DC99-4004-4DAF-9DD0-59B1F9B4F95B}" srcOrd="12" destOrd="0" presId="urn:microsoft.com/office/officeart/2005/8/layout/default"/>
    <dgm:cxn modelId="{0DE7DA94-F6D5-492E-A29A-79980B078998}" type="presParOf" srcId="{6B69F9CF-3111-472B-9B08-CE22337B4395}" destId="{E80DC1D8-1305-4C53-B3AB-9B481D2F6FBA}" srcOrd="13" destOrd="0" presId="urn:microsoft.com/office/officeart/2005/8/layout/default"/>
    <dgm:cxn modelId="{20DA82D0-C3F7-4F2C-93E8-6DF39D4D9A54}" type="presParOf" srcId="{6B69F9CF-3111-472B-9B08-CE22337B4395}" destId="{D68BB959-935F-45B8-B838-02CF68EE545E}"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154DBB-F0A6-4769-B860-B632256C233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F6FCFA1-C290-43BD-90E9-05722B8E9C6B}">
      <dgm:prSet phldrT="[Text]" custT="1"/>
      <dgm:spPr/>
      <dgm:t>
        <a:bodyPr/>
        <a:lstStyle/>
        <a:p>
          <a:r>
            <a:rPr lang="en-US" sz="2400" dirty="0"/>
            <a:t>Pollution Prevention</a:t>
          </a:r>
        </a:p>
      </dgm:t>
    </dgm:pt>
    <dgm:pt modelId="{C02B7AFE-3C1E-42EE-9E5C-28681D4CCE98}" type="parTrans" cxnId="{6ECEA0FA-1EF8-4AFA-A5C3-16591CF6860B}">
      <dgm:prSet/>
      <dgm:spPr/>
      <dgm:t>
        <a:bodyPr/>
        <a:lstStyle/>
        <a:p>
          <a:endParaRPr lang="en-US"/>
        </a:p>
      </dgm:t>
    </dgm:pt>
    <dgm:pt modelId="{061E1C97-2BFF-4B9C-A169-ECA983D8C054}" type="sibTrans" cxnId="{6ECEA0FA-1EF8-4AFA-A5C3-16591CF6860B}">
      <dgm:prSet/>
      <dgm:spPr/>
      <dgm:t>
        <a:bodyPr/>
        <a:lstStyle/>
        <a:p>
          <a:endParaRPr lang="en-US"/>
        </a:p>
      </dgm:t>
    </dgm:pt>
    <dgm:pt modelId="{12C18888-6722-451C-9E2A-C5710D22A3C5}">
      <dgm:prSet/>
      <dgm:spPr/>
      <dgm:t>
        <a:bodyPr/>
        <a:lstStyle/>
        <a:p>
          <a:r>
            <a:rPr lang="en-US" dirty="0"/>
            <a:t>No Illicit Discharges</a:t>
          </a:r>
        </a:p>
      </dgm:t>
    </dgm:pt>
    <dgm:pt modelId="{8147A2B3-8A1F-43B3-9952-5949FE972F6D}" type="parTrans" cxnId="{C05DF605-1926-4704-95BC-FF8E5EE5D1FE}">
      <dgm:prSet/>
      <dgm:spPr/>
      <dgm:t>
        <a:bodyPr/>
        <a:lstStyle/>
        <a:p>
          <a:endParaRPr lang="en-US"/>
        </a:p>
      </dgm:t>
    </dgm:pt>
    <dgm:pt modelId="{3856C972-B145-4316-8901-DB3BD77FD36F}" type="sibTrans" cxnId="{C05DF605-1926-4704-95BC-FF8E5EE5D1FE}">
      <dgm:prSet/>
      <dgm:spPr/>
      <dgm:t>
        <a:bodyPr/>
        <a:lstStyle/>
        <a:p>
          <a:endParaRPr lang="en-US"/>
        </a:p>
      </dgm:t>
    </dgm:pt>
    <dgm:pt modelId="{18CB5756-54CF-4D89-84BE-03509535CCF2}">
      <dgm:prSet/>
      <dgm:spPr/>
      <dgm:t>
        <a:bodyPr/>
        <a:lstStyle/>
        <a:p>
          <a:r>
            <a:rPr lang="en-US" dirty="0"/>
            <a:t>Control Construction E&amp;S</a:t>
          </a:r>
        </a:p>
      </dgm:t>
    </dgm:pt>
    <dgm:pt modelId="{65B47A4C-BAD7-466A-9292-4F9B0A56F60A}" type="parTrans" cxnId="{7CE09AB0-C23E-4B86-9D19-AFCDD334FBAD}">
      <dgm:prSet/>
      <dgm:spPr/>
      <dgm:t>
        <a:bodyPr/>
        <a:lstStyle/>
        <a:p>
          <a:endParaRPr lang="en-US"/>
        </a:p>
      </dgm:t>
    </dgm:pt>
    <dgm:pt modelId="{2F9F4B02-42B9-4C63-958F-9801199B851A}" type="sibTrans" cxnId="{7CE09AB0-C23E-4B86-9D19-AFCDD334FBAD}">
      <dgm:prSet/>
      <dgm:spPr/>
      <dgm:t>
        <a:bodyPr/>
        <a:lstStyle/>
        <a:p>
          <a:endParaRPr lang="en-US"/>
        </a:p>
      </dgm:t>
    </dgm:pt>
    <dgm:pt modelId="{2B5F9D9D-6127-4822-99DD-77012615C4A1}">
      <dgm:prSet/>
      <dgm:spPr/>
      <dgm:t>
        <a:bodyPr/>
        <a:lstStyle/>
        <a:p>
          <a:r>
            <a:rPr lang="en-US" dirty="0"/>
            <a:t>Keep Township Properties Clean</a:t>
          </a:r>
        </a:p>
      </dgm:t>
    </dgm:pt>
    <dgm:pt modelId="{CEF9C35C-267A-472B-9BF0-CA9AAFA51564}" type="parTrans" cxnId="{D89CB6DB-0216-4C80-B1B7-690B430C9189}">
      <dgm:prSet/>
      <dgm:spPr/>
      <dgm:t>
        <a:bodyPr/>
        <a:lstStyle/>
        <a:p>
          <a:endParaRPr lang="en-US"/>
        </a:p>
      </dgm:t>
    </dgm:pt>
    <dgm:pt modelId="{26FA3A54-767F-4325-A9EC-062B574DA503}" type="sibTrans" cxnId="{D89CB6DB-0216-4C80-B1B7-690B430C9189}">
      <dgm:prSet/>
      <dgm:spPr/>
      <dgm:t>
        <a:bodyPr/>
        <a:lstStyle/>
        <a:p>
          <a:endParaRPr lang="en-US"/>
        </a:p>
      </dgm:t>
    </dgm:pt>
    <dgm:pt modelId="{70A6ED17-D0E6-4B5F-AC6A-BB9A68666360}">
      <dgm:prSet/>
      <dgm:spPr/>
      <dgm:t>
        <a:bodyPr/>
        <a:lstStyle/>
        <a:p>
          <a:r>
            <a:rPr lang="en-US" dirty="0"/>
            <a:t>Prevent/Clean-up spills and leaks</a:t>
          </a:r>
        </a:p>
      </dgm:t>
    </dgm:pt>
    <dgm:pt modelId="{BC5212B7-3548-4ED3-846E-B4120F8684FF}" type="parTrans" cxnId="{E233EA7A-BF82-49DE-8FC4-B83F6EB63E42}">
      <dgm:prSet/>
      <dgm:spPr/>
      <dgm:t>
        <a:bodyPr/>
        <a:lstStyle/>
        <a:p>
          <a:endParaRPr lang="en-US"/>
        </a:p>
      </dgm:t>
    </dgm:pt>
    <dgm:pt modelId="{1321E496-BFB5-49C3-9BDE-AD856EC352AD}" type="sibTrans" cxnId="{E233EA7A-BF82-49DE-8FC4-B83F6EB63E42}">
      <dgm:prSet/>
      <dgm:spPr/>
      <dgm:t>
        <a:bodyPr/>
        <a:lstStyle/>
        <a:p>
          <a:endParaRPr lang="en-US"/>
        </a:p>
      </dgm:t>
    </dgm:pt>
    <dgm:pt modelId="{16C715DB-68EB-408F-98F3-0F9D14A799F8}">
      <dgm:prSet custT="1"/>
      <dgm:spPr/>
      <dgm:t>
        <a:bodyPr/>
        <a:lstStyle/>
        <a:p>
          <a:r>
            <a:rPr lang="en-US" sz="2400" dirty="0"/>
            <a:t>Pollution Reduction</a:t>
          </a:r>
        </a:p>
      </dgm:t>
    </dgm:pt>
    <dgm:pt modelId="{9D63F609-EA03-4F71-8CAA-96826B05146A}" type="parTrans" cxnId="{10CBB1DB-6E05-43FD-8F06-36C8A6D53596}">
      <dgm:prSet/>
      <dgm:spPr/>
      <dgm:t>
        <a:bodyPr/>
        <a:lstStyle/>
        <a:p>
          <a:endParaRPr lang="en-US"/>
        </a:p>
      </dgm:t>
    </dgm:pt>
    <dgm:pt modelId="{74FE6A23-4CCA-43D6-90E1-EFEF0A576415}" type="sibTrans" cxnId="{10CBB1DB-6E05-43FD-8F06-36C8A6D53596}">
      <dgm:prSet/>
      <dgm:spPr/>
      <dgm:t>
        <a:bodyPr/>
        <a:lstStyle/>
        <a:p>
          <a:endParaRPr lang="en-US"/>
        </a:p>
      </dgm:t>
    </dgm:pt>
    <dgm:pt modelId="{6B3CB279-EBDF-4FF2-8095-1D92830D7FED}">
      <dgm:prSet/>
      <dgm:spPr/>
      <dgm:t>
        <a:bodyPr/>
        <a:lstStyle/>
        <a:p>
          <a:r>
            <a:rPr lang="en-US" dirty="0"/>
            <a:t>Construct Projects</a:t>
          </a:r>
        </a:p>
      </dgm:t>
    </dgm:pt>
    <dgm:pt modelId="{CE5C1F94-DFFA-4233-8CCA-0CABBD9F3CF0}" type="parTrans" cxnId="{29DE8632-48C9-4936-9B82-EFA4B50070C1}">
      <dgm:prSet/>
      <dgm:spPr/>
      <dgm:t>
        <a:bodyPr/>
        <a:lstStyle/>
        <a:p>
          <a:endParaRPr lang="en-US"/>
        </a:p>
      </dgm:t>
    </dgm:pt>
    <dgm:pt modelId="{F5FEBDB8-8548-4386-9B19-1908FC62E99C}" type="sibTrans" cxnId="{29DE8632-48C9-4936-9B82-EFA4B50070C1}">
      <dgm:prSet/>
      <dgm:spPr/>
      <dgm:t>
        <a:bodyPr/>
        <a:lstStyle/>
        <a:p>
          <a:endParaRPr lang="en-US"/>
        </a:p>
      </dgm:t>
    </dgm:pt>
    <dgm:pt modelId="{459749D9-3D9C-4444-8435-8AE45A5EAE58}">
      <dgm:prSet/>
      <dgm:spPr/>
      <dgm:t>
        <a:bodyPr/>
        <a:lstStyle/>
        <a:p>
          <a:r>
            <a:rPr lang="en-US" dirty="0"/>
            <a:t>Functional Stormwater Management Systems</a:t>
          </a:r>
        </a:p>
      </dgm:t>
    </dgm:pt>
    <dgm:pt modelId="{283A33DD-6BD1-474F-88B6-F8EABC4377C7}" type="parTrans" cxnId="{CE320A29-F3FF-407F-9372-85AE6E340306}">
      <dgm:prSet/>
      <dgm:spPr/>
      <dgm:t>
        <a:bodyPr/>
        <a:lstStyle/>
        <a:p>
          <a:endParaRPr lang="en-US"/>
        </a:p>
      </dgm:t>
    </dgm:pt>
    <dgm:pt modelId="{34D63DAF-3BC2-4597-84BC-2FC68016F6FC}" type="sibTrans" cxnId="{CE320A29-F3FF-407F-9372-85AE6E340306}">
      <dgm:prSet/>
      <dgm:spPr/>
      <dgm:t>
        <a:bodyPr/>
        <a:lstStyle/>
        <a:p>
          <a:endParaRPr lang="en-US"/>
        </a:p>
      </dgm:t>
    </dgm:pt>
    <dgm:pt modelId="{6364AA2B-062C-4564-854E-B3C0A773DA9E}" type="pres">
      <dgm:prSet presAssocID="{47154DBB-F0A6-4769-B860-B632256C2333}" presName="linear" presStyleCnt="0">
        <dgm:presLayoutVars>
          <dgm:dir/>
          <dgm:animLvl val="lvl"/>
          <dgm:resizeHandles val="exact"/>
        </dgm:presLayoutVars>
      </dgm:prSet>
      <dgm:spPr/>
    </dgm:pt>
    <dgm:pt modelId="{A015ADCB-0501-4147-8737-913B483ABB53}" type="pres">
      <dgm:prSet presAssocID="{4F6FCFA1-C290-43BD-90E9-05722B8E9C6B}" presName="parentLin" presStyleCnt="0"/>
      <dgm:spPr/>
    </dgm:pt>
    <dgm:pt modelId="{24DC8753-6B98-4B89-B920-B86DB97A7435}" type="pres">
      <dgm:prSet presAssocID="{4F6FCFA1-C290-43BD-90E9-05722B8E9C6B}" presName="parentLeftMargin" presStyleLbl="node1" presStyleIdx="0" presStyleCnt="2"/>
      <dgm:spPr/>
    </dgm:pt>
    <dgm:pt modelId="{864A786B-EDDA-405A-97AF-3B7D1E056114}" type="pres">
      <dgm:prSet presAssocID="{4F6FCFA1-C290-43BD-90E9-05722B8E9C6B}" presName="parentText" presStyleLbl="node1" presStyleIdx="0" presStyleCnt="2">
        <dgm:presLayoutVars>
          <dgm:chMax val="0"/>
          <dgm:bulletEnabled val="1"/>
        </dgm:presLayoutVars>
      </dgm:prSet>
      <dgm:spPr/>
    </dgm:pt>
    <dgm:pt modelId="{D617FA31-13B5-4E5B-A6F0-2ED66439A984}" type="pres">
      <dgm:prSet presAssocID="{4F6FCFA1-C290-43BD-90E9-05722B8E9C6B}" presName="negativeSpace" presStyleCnt="0"/>
      <dgm:spPr/>
    </dgm:pt>
    <dgm:pt modelId="{EDCABFE1-790D-4F3B-A6F2-11F809288ABE}" type="pres">
      <dgm:prSet presAssocID="{4F6FCFA1-C290-43BD-90E9-05722B8E9C6B}" presName="childText" presStyleLbl="conFgAcc1" presStyleIdx="0" presStyleCnt="2">
        <dgm:presLayoutVars>
          <dgm:bulletEnabled val="1"/>
        </dgm:presLayoutVars>
      </dgm:prSet>
      <dgm:spPr/>
    </dgm:pt>
    <dgm:pt modelId="{9199D3E3-CF7B-4D08-BB35-88C60F3C7D50}" type="pres">
      <dgm:prSet presAssocID="{061E1C97-2BFF-4B9C-A169-ECA983D8C054}" presName="spaceBetweenRectangles" presStyleCnt="0"/>
      <dgm:spPr/>
    </dgm:pt>
    <dgm:pt modelId="{F343D412-5795-41BF-928E-E9A87CC86AAE}" type="pres">
      <dgm:prSet presAssocID="{16C715DB-68EB-408F-98F3-0F9D14A799F8}" presName="parentLin" presStyleCnt="0"/>
      <dgm:spPr/>
    </dgm:pt>
    <dgm:pt modelId="{478A4CED-6E7A-4662-A036-1D33DB3A2074}" type="pres">
      <dgm:prSet presAssocID="{16C715DB-68EB-408F-98F3-0F9D14A799F8}" presName="parentLeftMargin" presStyleLbl="node1" presStyleIdx="0" presStyleCnt="2"/>
      <dgm:spPr/>
    </dgm:pt>
    <dgm:pt modelId="{02BDDB88-D5AB-45A7-90EF-611C8C939F95}" type="pres">
      <dgm:prSet presAssocID="{16C715DB-68EB-408F-98F3-0F9D14A799F8}" presName="parentText" presStyleLbl="node1" presStyleIdx="1" presStyleCnt="2">
        <dgm:presLayoutVars>
          <dgm:chMax val="0"/>
          <dgm:bulletEnabled val="1"/>
        </dgm:presLayoutVars>
      </dgm:prSet>
      <dgm:spPr/>
    </dgm:pt>
    <dgm:pt modelId="{A35236A6-5E07-4CC4-A4DC-F949E4AD5010}" type="pres">
      <dgm:prSet presAssocID="{16C715DB-68EB-408F-98F3-0F9D14A799F8}" presName="negativeSpace" presStyleCnt="0"/>
      <dgm:spPr/>
    </dgm:pt>
    <dgm:pt modelId="{DF41E715-1EB1-4524-BB7A-4093414F4C73}" type="pres">
      <dgm:prSet presAssocID="{16C715DB-68EB-408F-98F3-0F9D14A799F8}" presName="childText" presStyleLbl="conFgAcc1" presStyleIdx="1" presStyleCnt="2">
        <dgm:presLayoutVars>
          <dgm:bulletEnabled val="1"/>
        </dgm:presLayoutVars>
      </dgm:prSet>
      <dgm:spPr/>
    </dgm:pt>
  </dgm:ptLst>
  <dgm:cxnLst>
    <dgm:cxn modelId="{F1329602-A027-4B7C-BBCB-31048545F3F0}" type="presOf" srcId="{70A6ED17-D0E6-4B5F-AC6A-BB9A68666360}" destId="{EDCABFE1-790D-4F3B-A6F2-11F809288ABE}" srcOrd="0" destOrd="4" presId="urn:microsoft.com/office/officeart/2005/8/layout/list1"/>
    <dgm:cxn modelId="{C05DF605-1926-4704-95BC-FF8E5EE5D1FE}" srcId="{4F6FCFA1-C290-43BD-90E9-05722B8E9C6B}" destId="{12C18888-6722-451C-9E2A-C5710D22A3C5}" srcOrd="0" destOrd="0" parTransId="{8147A2B3-8A1F-43B3-9952-5949FE972F6D}" sibTransId="{3856C972-B145-4316-8901-DB3BD77FD36F}"/>
    <dgm:cxn modelId="{04F5731F-AEFD-4F9E-9CB4-EDB86C62FC55}" type="presOf" srcId="{4F6FCFA1-C290-43BD-90E9-05722B8E9C6B}" destId="{24DC8753-6B98-4B89-B920-B86DB97A7435}" srcOrd="0" destOrd="0" presId="urn:microsoft.com/office/officeart/2005/8/layout/list1"/>
    <dgm:cxn modelId="{AF077F1F-796C-45B2-84D4-22D4FA6C9AFA}" type="presOf" srcId="{6B3CB279-EBDF-4FF2-8095-1D92830D7FED}" destId="{DF41E715-1EB1-4524-BB7A-4093414F4C73}" srcOrd="0" destOrd="0" presId="urn:microsoft.com/office/officeart/2005/8/layout/list1"/>
    <dgm:cxn modelId="{CE320A29-F3FF-407F-9372-85AE6E340306}" srcId="{4F6FCFA1-C290-43BD-90E9-05722B8E9C6B}" destId="{459749D9-3D9C-4444-8435-8AE45A5EAE58}" srcOrd="2" destOrd="0" parTransId="{283A33DD-6BD1-474F-88B6-F8EABC4377C7}" sibTransId="{34D63DAF-3BC2-4597-84BC-2FC68016F6FC}"/>
    <dgm:cxn modelId="{AD451030-5C20-45BB-B3F6-A23E966BC4AA}" type="presOf" srcId="{12C18888-6722-451C-9E2A-C5710D22A3C5}" destId="{EDCABFE1-790D-4F3B-A6F2-11F809288ABE}" srcOrd="0" destOrd="0" presId="urn:microsoft.com/office/officeart/2005/8/layout/list1"/>
    <dgm:cxn modelId="{29DE8632-48C9-4936-9B82-EFA4B50070C1}" srcId="{16C715DB-68EB-408F-98F3-0F9D14A799F8}" destId="{6B3CB279-EBDF-4FF2-8095-1D92830D7FED}" srcOrd="0" destOrd="0" parTransId="{CE5C1F94-DFFA-4233-8CCA-0CABBD9F3CF0}" sibTransId="{F5FEBDB8-8548-4386-9B19-1908FC62E99C}"/>
    <dgm:cxn modelId="{2BD2A766-87F2-4A75-BB6E-7188BFFC1B51}" type="presOf" srcId="{459749D9-3D9C-4444-8435-8AE45A5EAE58}" destId="{EDCABFE1-790D-4F3B-A6F2-11F809288ABE}" srcOrd="0" destOrd="2" presId="urn:microsoft.com/office/officeart/2005/8/layout/list1"/>
    <dgm:cxn modelId="{0809F850-E1DE-4C21-907E-78B15F52EFDD}" type="presOf" srcId="{16C715DB-68EB-408F-98F3-0F9D14A799F8}" destId="{478A4CED-6E7A-4662-A036-1D33DB3A2074}" srcOrd="0" destOrd="0" presId="urn:microsoft.com/office/officeart/2005/8/layout/list1"/>
    <dgm:cxn modelId="{E233EA7A-BF82-49DE-8FC4-B83F6EB63E42}" srcId="{4F6FCFA1-C290-43BD-90E9-05722B8E9C6B}" destId="{70A6ED17-D0E6-4B5F-AC6A-BB9A68666360}" srcOrd="4" destOrd="0" parTransId="{BC5212B7-3548-4ED3-846E-B4120F8684FF}" sibTransId="{1321E496-BFB5-49C3-9BDE-AD856EC352AD}"/>
    <dgm:cxn modelId="{D476047F-51FF-40CF-984A-448C9AB4F703}" type="presOf" srcId="{47154DBB-F0A6-4769-B860-B632256C2333}" destId="{6364AA2B-062C-4564-854E-B3C0A773DA9E}" srcOrd="0" destOrd="0" presId="urn:microsoft.com/office/officeart/2005/8/layout/list1"/>
    <dgm:cxn modelId="{94A70B8B-FEF7-45DE-B210-A35E77CEAE90}" type="presOf" srcId="{18CB5756-54CF-4D89-84BE-03509535CCF2}" destId="{EDCABFE1-790D-4F3B-A6F2-11F809288ABE}" srcOrd="0" destOrd="1" presId="urn:microsoft.com/office/officeart/2005/8/layout/list1"/>
    <dgm:cxn modelId="{7BB916AB-E1A3-4794-B7F4-D4BAD42D2AAD}" type="presOf" srcId="{16C715DB-68EB-408F-98F3-0F9D14A799F8}" destId="{02BDDB88-D5AB-45A7-90EF-611C8C939F95}" srcOrd="1" destOrd="0" presId="urn:microsoft.com/office/officeart/2005/8/layout/list1"/>
    <dgm:cxn modelId="{87D1A2AF-EE01-4384-B9C4-7F105FC9109E}" type="presOf" srcId="{2B5F9D9D-6127-4822-99DD-77012615C4A1}" destId="{EDCABFE1-790D-4F3B-A6F2-11F809288ABE}" srcOrd="0" destOrd="3" presId="urn:microsoft.com/office/officeart/2005/8/layout/list1"/>
    <dgm:cxn modelId="{7CE09AB0-C23E-4B86-9D19-AFCDD334FBAD}" srcId="{4F6FCFA1-C290-43BD-90E9-05722B8E9C6B}" destId="{18CB5756-54CF-4D89-84BE-03509535CCF2}" srcOrd="1" destOrd="0" parTransId="{65B47A4C-BAD7-466A-9292-4F9B0A56F60A}" sibTransId="{2F9F4B02-42B9-4C63-958F-9801199B851A}"/>
    <dgm:cxn modelId="{10CBB1DB-6E05-43FD-8F06-36C8A6D53596}" srcId="{47154DBB-F0A6-4769-B860-B632256C2333}" destId="{16C715DB-68EB-408F-98F3-0F9D14A799F8}" srcOrd="1" destOrd="0" parTransId="{9D63F609-EA03-4F71-8CAA-96826B05146A}" sibTransId="{74FE6A23-4CCA-43D6-90E1-EFEF0A576415}"/>
    <dgm:cxn modelId="{D89CB6DB-0216-4C80-B1B7-690B430C9189}" srcId="{4F6FCFA1-C290-43BD-90E9-05722B8E9C6B}" destId="{2B5F9D9D-6127-4822-99DD-77012615C4A1}" srcOrd="3" destOrd="0" parTransId="{CEF9C35C-267A-472B-9BF0-CA9AAFA51564}" sibTransId="{26FA3A54-767F-4325-A9EC-062B574DA503}"/>
    <dgm:cxn modelId="{A26BFFF5-E866-4C42-895B-74735F2E5F02}" type="presOf" srcId="{4F6FCFA1-C290-43BD-90E9-05722B8E9C6B}" destId="{864A786B-EDDA-405A-97AF-3B7D1E056114}" srcOrd="1" destOrd="0" presId="urn:microsoft.com/office/officeart/2005/8/layout/list1"/>
    <dgm:cxn modelId="{6ECEA0FA-1EF8-4AFA-A5C3-16591CF6860B}" srcId="{47154DBB-F0A6-4769-B860-B632256C2333}" destId="{4F6FCFA1-C290-43BD-90E9-05722B8E9C6B}" srcOrd="0" destOrd="0" parTransId="{C02B7AFE-3C1E-42EE-9E5C-28681D4CCE98}" sibTransId="{061E1C97-2BFF-4B9C-A169-ECA983D8C054}"/>
    <dgm:cxn modelId="{6B987203-5BA1-46BA-9227-22CCC25C3E2B}" type="presParOf" srcId="{6364AA2B-062C-4564-854E-B3C0A773DA9E}" destId="{A015ADCB-0501-4147-8737-913B483ABB53}" srcOrd="0" destOrd="0" presId="urn:microsoft.com/office/officeart/2005/8/layout/list1"/>
    <dgm:cxn modelId="{C61E8ABB-5DE7-471F-BABC-AA15BEC9EE09}" type="presParOf" srcId="{A015ADCB-0501-4147-8737-913B483ABB53}" destId="{24DC8753-6B98-4B89-B920-B86DB97A7435}" srcOrd="0" destOrd="0" presId="urn:microsoft.com/office/officeart/2005/8/layout/list1"/>
    <dgm:cxn modelId="{8E73BEF8-FEE0-4BAD-8246-0ED76F1F5824}" type="presParOf" srcId="{A015ADCB-0501-4147-8737-913B483ABB53}" destId="{864A786B-EDDA-405A-97AF-3B7D1E056114}" srcOrd="1" destOrd="0" presId="urn:microsoft.com/office/officeart/2005/8/layout/list1"/>
    <dgm:cxn modelId="{D6FFD718-E033-4B8A-9FC0-EDCC5F03A347}" type="presParOf" srcId="{6364AA2B-062C-4564-854E-B3C0A773DA9E}" destId="{D617FA31-13B5-4E5B-A6F0-2ED66439A984}" srcOrd="1" destOrd="0" presId="urn:microsoft.com/office/officeart/2005/8/layout/list1"/>
    <dgm:cxn modelId="{7AF2E548-7DC8-4902-8009-3E6729FEA8D1}" type="presParOf" srcId="{6364AA2B-062C-4564-854E-B3C0A773DA9E}" destId="{EDCABFE1-790D-4F3B-A6F2-11F809288ABE}" srcOrd="2" destOrd="0" presId="urn:microsoft.com/office/officeart/2005/8/layout/list1"/>
    <dgm:cxn modelId="{F2A7B6B7-A3F2-420A-B761-B6A7709BFAC3}" type="presParOf" srcId="{6364AA2B-062C-4564-854E-B3C0A773DA9E}" destId="{9199D3E3-CF7B-4D08-BB35-88C60F3C7D50}" srcOrd="3" destOrd="0" presId="urn:microsoft.com/office/officeart/2005/8/layout/list1"/>
    <dgm:cxn modelId="{55D083BD-9749-4796-88F2-5BA567B21DE5}" type="presParOf" srcId="{6364AA2B-062C-4564-854E-B3C0A773DA9E}" destId="{F343D412-5795-41BF-928E-E9A87CC86AAE}" srcOrd="4" destOrd="0" presId="urn:microsoft.com/office/officeart/2005/8/layout/list1"/>
    <dgm:cxn modelId="{40655504-FC83-48DE-8FD0-D7671F781D0C}" type="presParOf" srcId="{F343D412-5795-41BF-928E-E9A87CC86AAE}" destId="{478A4CED-6E7A-4662-A036-1D33DB3A2074}" srcOrd="0" destOrd="0" presId="urn:microsoft.com/office/officeart/2005/8/layout/list1"/>
    <dgm:cxn modelId="{C8C55197-8281-4BCF-9584-658DD5C4A484}" type="presParOf" srcId="{F343D412-5795-41BF-928E-E9A87CC86AAE}" destId="{02BDDB88-D5AB-45A7-90EF-611C8C939F95}" srcOrd="1" destOrd="0" presId="urn:microsoft.com/office/officeart/2005/8/layout/list1"/>
    <dgm:cxn modelId="{AEA1ED54-9C24-4E8A-B9DD-61099B149F07}" type="presParOf" srcId="{6364AA2B-062C-4564-854E-B3C0A773DA9E}" destId="{A35236A6-5E07-4CC4-A4DC-F949E4AD5010}" srcOrd="5" destOrd="0" presId="urn:microsoft.com/office/officeart/2005/8/layout/list1"/>
    <dgm:cxn modelId="{0D127D55-8E55-4EFF-AA71-2D21C20255D4}" type="presParOf" srcId="{6364AA2B-062C-4564-854E-B3C0A773DA9E}" destId="{DF41E715-1EB1-4524-BB7A-4093414F4C73}"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182BF-E081-4084-A07E-DD3C107AECC1}">
      <dsp:nvSpPr>
        <dsp:cNvPr id="0" name=""/>
        <dsp:cNvSpPr/>
      </dsp:nvSpPr>
      <dsp:spPr>
        <a:xfrm>
          <a:off x="2826623" y="0"/>
          <a:ext cx="4239936" cy="3312368"/>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During Middlesex Staff’s Routine Activity</a:t>
          </a:r>
        </a:p>
      </dsp:txBody>
      <dsp:txXfrm>
        <a:off x="2826623" y="414046"/>
        <a:ext cx="2997798" cy="2484276"/>
      </dsp:txXfrm>
    </dsp:sp>
    <dsp:sp modelId="{CA60A0D5-43F1-4072-AA2B-5CBC8AC848BD}">
      <dsp:nvSpPr>
        <dsp:cNvPr id="0" name=""/>
        <dsp:cNvSpPr/>
      </dsp:nvSpPr>
      <dsp:spPr>
        <a:xfrm>
          <a:off x="0" y="0"/>
          <a:ext cx="2826624" cy="331236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Potential Illicit Discharge Observed</a:t>
          </a:r>
        </a:p>
      </dsp:txBody>
      <dsp:txXfrm>
        <a:off x="137984" y="137984"/>
        <a:ext cx="2550656" cy="3036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B38DF-6967-459C-BEE9-EBEB6A920A8D}">
      <dsp:nvSpPr>
        <dsp:cNvPr id="0" name=""/>
        <dsp:cNvSpPr/>
      </dsp:nvSpPr>
      <dsp:spPr>
        <a:xfrm>
          <a:off x="0" y="406794"/>
          <a:ext cx="6106746"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115E05-6E79-4489-9513-0463E731F8C9}">
      <dsp:nvSpPr>
        <dsp:cNvPr id="0" name=""/>
        <dsp:cNvSpPr/>
      </dsp:nvSpPr>
      <dsp:spPr>
        <a:xfrm>
          <a:off x="292813" y="23034"/>
          <a:ext cx="581125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574" tIns="0" rIns="1615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Approved MS4 Permit</a:t>
          </a:r>
        </a:p>
      </dsp:txBody>
      <dsp:txXfrm>
        <a:off x="330280" y="60501"/>
        <a:ext cx="5736322" cy="692586"/>
      </dsp:txXfrm>
    </dsp:sp>
    <dsp:sp modelId="{85A859F7-2299-4536-8671-B0F1757C0C6F}">
      <dsp:nvSpPr>
        <dsp:cNvPr id="0" name=""/>
        <dsp:cNvSpPr/>
      </dsp:nvSpPr>
      <dsp:spPr>
        <a:xfrm>
          <a:off x="0" y="1586154"/>
          <a:ext cx="6106746"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65521C-FC14-4660-8BCC-DD1C16BF1296}">
      <dsp:nvSpPr>
        <dsp:cNvPr id="0" name=""/>
        <dsp:cNvSpPr/>
      </dsp:nvSpPr>
      <dsp:spPr>
        <a:xfrm>
          <a:off x="292813" y="1202394"/>
          <a:ext cx="581125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574" tIns="0" rIns="1615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Began development of the Township Stormwater Management Program (SWMP)</a:t>
          </a:r>
        </a:p>
      </dsp:txBody>
      <dsp:txXfrm>
        <a:off x="330280" y="1239861"/>
        <a:ext cx="5736322" cy="692586"/>
      </dsp:txXfrm>
    </dsp:sp>
    <dsp:sp modelId="{3C74874A-B447-49D3-9A7A-AAFFAE7FF67E}">
      <dsp:nvSpPr>
        <dsp:cNvPr id="0" name=""/>
        <dsp:cNvSpPr/>
      </dsp:nvSpPr>
      <dsp:spPr>
        <a:xfrm>
          <a:off x="0" y="2765514"/>
          <a:ext cx="6106746" cy="2088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3951" tIns="541528" rIns="47395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Arial" panose="020B0604020202020204" pitchFamily="34" charset="0"/>
              <a:cs typeface="Arial" panose="020B0604020202020204" pitchFamily="34" charset="0"/>
            </a:rPr>
            <a:t>Funded projects include:</a:t>
          </a:r>
        </a:p>
        <a:p>
          <a:pPr marL="342900" lvl="2"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Open Vegetated Roadside Channels (8,900 LF at 7 sites)</a:t>
          </a:r>
        </a:p>
        <a:p>
          <a:pPr marL="342900" lvl="2"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Rain Garden at Andersen Park</a:t>
          </a:r>
        </a:p>
        <a:p>
          <a:pPr marL="342900" lvl="2"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Stream Restoration for Unnamed Tributary to Wertz Run (1,100 LF)</a:t>
          </a:r>
        </a:p>
      </dsp:txBody>
      <dsp:txXfrm>
        <a:off x="0" y="2765514"/>
        <a:ext cx="6106746" cy="2088450"/>
      </dsp:txXfrm>
    </dsp:sp>
    <dsp:sp modelId="{0D957B09-0001-476B-856A-671F494966DC}">
      <dsp:nvSpPr>
        <dsp:cNvPr id="0" name=""/>
        <dsp:cNvSpPr/>
      </dsp:nvSpPr>
      <dsp:spPr>
        <a:xfrm>
          <a:off x="292813" y="2381754"/>
          <a:ext cx="581125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574" tIns="0" rIns="1615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Mariner Grant- $631,600</a:t>
          </a:r>
        </a:p>
      </dsp:txBody>
      <dsp:txXfrm>
        <a:off x="330280" y="2419221"/>
        <a:ext cx="5736322"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BE9F1-A4E1-4357-A57E-CBD301CA0598}">
      <dsp:nvSpPr>
        <dsp:cNvPr id="0" name=""/>
        <dsp:cNvSpPr/>
      </dsp:nvSpPr>
      <dsp:spPr>
        <a:xfrm>
          <a:off x="3544" y="881031"/>
          <a:ext cx="2811687" cy="16870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ctr" defTabSz="1778000">
            <a:lnSpc>
              <a:spcPct val="90000"/>
            </a:lnSpc>
            <a:spcBef>
              <a:spcPct val="0"/>
            </a:spcBef>
            <a:spcAft>
              <a:spcPct val="35000"/>
            </a:spcAft>
            <a:buNone/>
          </a:pPr>
          <a:r>
            <a:rPr lang="en-US" sz="4000" kern="1200" dirty="0"/>
            <a:t>E&amp;S: </a:t>
          </a:r>
          <a:r>
            <a:rPr lang="en-US" sz="2400" kern="1200" dirty="0"/>
            <a:t>Erosion and Sedimentation</a:t>
          </a:r>
        </a:p>
      </dsp:txBody>
      <dsp:txXfrm>
        <a:off x="3544" y="881031"/>
        <a:ext cx="2811687" cy="1687012"/>
      </dsp:txXfrm>
    </dsp:sp>
    <dsp:sp modelId="{AD2C26C7-AD5F-468C-AF77-485F086B9C9F}">
      <dsp:nvSpPr>
        <dsp:cNvPr id="0" name=""/>
        <dsp:cNvSpPr/>
      </dsp:nvSpPr>
      <dsp:spPr>
        <a:xfrm>
          <a:off x="3096400" y="881031"/>
          <a:ext cx="2811687" cy="1687012"/>
        </a:xfrm>
        <a:prstGeom prst="rect">
          <a:avLst/>
        </a:prstGeom>
        <a:solidFill>
          <a:schemeClr val="accent3">
            <a:hueOff val="-664241"/>
            <a:satOff val="-3471"/>
            <a:lumOff val="-33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ctr" defTabSz="1778000">
            <a:lnSpc>
              <a:spcPct val="90000"/>
            </a:lnSpc>
            <a:spcBef>
              <a:spcPct val="0"/>
            </a:spcBef>
            <a:spcAft>
              <a:spcPct val="35000"/>
            </a:spcAft>
            <a:buNone/>
          </a:pPr>
          <a:r>
            <a:rPr lang="en-US" sz="4000" kern="1200" dirty="0"/>
            <a:t>GSI: </a:t>
          </a:r>
          <a:r>
            <a:rPr lang="en-US" sz="2400" kern="1200" dirty="0"/>
            <a:t>Green Stormwater Infrastructure</a:t>
          </a:r>
        </a:p>
      </dsp:txBody>
      <dsp:txXfrm>
        <a:off x="3096400" y="881031"/>
        <a:ext cx="2811687" cy="1687012"/>
      </dsp:txXfrm>
    </dsp:sp>
    <dsp:sp modelId="{8A62CD89-252B-4F6B-88B6-20888A5C7878}">
      <dsp:nvSpPr>
        <dsp:cNvPr id="0" name=""/>
        <dsp:cNvSpPr/>
      </dsp:nvSpPr>
      <dsp:spPr>
        <a:xfrm>
          <a:off x="6189256" y="892789"/>
          <a:ext cx="2811687" cy="1663495"/>
        </a:xfrm>
        <a:prstGeom prst="rect">
          <a:avLst/>
        </a:prstGeom>
        <a:solidFill>
          <a:schemeClr val="accent3">
            <a:hueOff val="-1328482"/>
            <a:satOff val="-6942"/>
            <a:lumOff val="-67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IDD&amp;E: </a:t>
          </a:r>
          <a:r>
            <a:rPr lang="en-US" sz="2400" kern="1200" dirty="0"/>
            <a:t>Illicit Discharge Detection and Elimination</a:t>
          </a:r>
        </a:p>
      </dsp:txBody>
      <dsp:txXfrm>
        <a:off x="6189256" y="892789"/>
        <a:ext cx="2811687" cy="1663495"/>
      </dsp:txXfrm>
    </dsp:sp>
    <dsp:sp modelId="{A9B8FAA4-2D17-4E91-B2A3-F4A19F071D83}">
      <dsp:nvSpPr>
        <dsp:cNvPr id="0" name=""/>
        <dsp:cNvSpPr/>
      </dsp:nvSpPr>
      <dsp:spPr>
        <a:xfrm>
          <a:off x="9282112" y="881031"/>
          <a:ext cx="2811687" cy="1687012"/>
        </a:xfrm>
        <a:prstGeom prst="rect">
          <a:avLst/>
        </a:prstGeom>
        <a:solidFill>
          <a:schemeClr val="accent3">
            <a:hueOff val="-1992722"/>
            <a:satOff val="-10413"/>
            <a:lumOff val="-100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ctr" defTabSz="1778000">
            <a:lnSpc>
              <a:spcPct val="90000"/>
            </a:lnSpc>
            <a:spcBef>
              <a:spcPct val="0"/>
            </a:spcBef>
            <a:spcAft>
              <a:spcPct val="35000"/>
            </a:spcAft>
            <a:buNone/>
          </a:pPr>
          <a:r>
            <a:rPr lang="en-US" sz="4000" kern="1200" dirty="0"/>
            <a:t>MCM: </a:t>
          </a:r>
          <a:r>
            <a:rPr lang="en-US" sz="2400" kern="1200" dirty="0"/>
            <a:t>Minimum Control Measure</a:t>
          </a:r>
        </a:p>
      </dsp:txBody>
      <dsp:txXfrm>
        <a:off x="9282112" y="881031"/>
        <a:ext cx="2811687" cy="1687012"/>
      </dsp:txXfrm>
    </dsp:sp>
    <dsp:sp modelId="{DEA034C1-07EA-4A8F-86B3-B4DBF1073086}">
      <dsp:nvSpPr>
        <dsp:cNvPr id="0" name=""/>
        <dsp:cNvSpPr/>
      </dsp:nvSpPr>
      <dsp:spPr>
        <a:xfrm>
          <a:off x="3544" y="2849212"/>
          <a:ext cx="2811687" cy="1687012"/>
        </a:xfrm>
        <a:prstGeom prst="rect">
          <a:avLst/>
        </a:prstGeom>
        <a:solidFill>
          <a:schemeClr val="accent3">
            <a:hueOff val="-2656963"/>
            <a:satOff val="-13884"/>
            <a:lumOff val="-134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MS4: </a:t>
          </a:r>
          <a:r>
            <a:rPr lang="en-US" sz="2400" kern="1200" dirty="0"/>
            <a:t>Municipal Separate Storm Sewer System</a:t>
          </a:r>
        </a:p>
      </dsp:txBody>
      <dsp:txXfrm>
        <a:off x="3544" y="2849212"/>
        <a:ext cx="2811687" cy="1687012"/>
      </dsp:txXfrm>
    </dsp:sp>
    <dsp:sp modelId="{1D9003E0-F067-4358-B83C-6F747F22BA12}">
      <dsp:nvSpPr>
        <dsp:cNvPr id="0" name=""/>
        <dsp:cNvSpPr/>
      </dsp:nvSpPr>
      <dsp:spPr>
        <a:xfrm>
          <a:off x="3096400" y="2849212"/>
          <a:ext cx="2811687" cy="1687012"/>
        </a:xfrm>
        <a:prstGeom prst="rect">
          <a:avLst/>
        </a:prstGeom>
        <a:solidFill>
          <a:schemeClr val="accent3">
            <a:hueOff val="-3321204"/>
            <a:satOff val="-17355"/>
            <a:lumOff val="-168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PCSM: </a:t>
          </a:r>
          <a:r>
            <a:rPr lang="en-US" sz="2400" kern="1200" dirty="0"/>
            <a:t>Post Construction Stormwater Management </a:t>
          </a:r>
        </a:p>
      </dsp:txBody>
      <dsp:txXfrm>
        <a:off x="3096400" y="2849212"/>
        <a:ext cx="2811687" cy="1687012"/>
      </dsp:txXfrm>
    </dsp:sp>
    <dsp:sp modelId="{26E2DC99-4004-4DAF-9DD0-59B1F9B4F95B}">
      <dsp:nvSpPr>
        <dsp:cNvPr id="0" name=""/>
        <dsp:cNvSpPr/>
      </dsp:nvSpPr>
      <dsp:spPr>
        <a:xfrm>
          <a:off x="6189256" y="2849212"/>
          <a:ext cx="2811687" cy="1687012"/>
        </a:xfrm>
        <a:prstGeom prst="rect">
          <a:avLst/>
        </a:prstGeom>
        <a:solidFill>
          <a:schemeClr val="accent3">
            <a:hueOff val="-3985444"/>
            <a:satOff val="-20826"/>
            <a:lumOff val="-20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ctr" defTabSz="1778000">
            <a:lnSpc>
              <a:spcPct val="90000"/>
            </a:lnSpc>
            <a:spcBef>
              <a:spcPct val="0"/>
            </a:spcBef>
            <a:spcAft>
              <a:spcPct val="35000"/>
            </a:spcAft>
            <a:buNone/>
          </a:pPr>
          <a:r>
            <a:rPr lang="en-US" sz="4000" kern="1200" dirty="0"/>
            <a:t>PRP: </a:t>
          </a:r>
          <a:r>
            <a:rPr lang="en-US" sz="2400" kern="1200" dirty="0"/>
            <a:t>Pollutant Reduction Plan</a:t>
          </a:r>
        </a:p>
      </dsp:txBody>
      <dsp:txXfrm>
        <a:off x="6189256" y="2849212"/>
        <a:ext cx="2811687" cy="1687012"/>
      </dsp:txXfrm>
    </dsp:sp>
    <dsp:sp modelId="{D68BB959-935F-45B8-B838-02CF68EE545E}">
      <dsp:nvSpPr>
        <dsp:cNvPr id="0" name=""/>
        <dsp:cNvSpPr/>
      </dsp:nvSpPr>
      <dsp:spPr>
        <a:xfrm>
          <a:off x="9282112" y="2849212"/>
          <a:ext cx="2811687" cy="1687012"/>
        </a:xfrm>
        <a:prstGeom prst="rect">
          <a:avLst/>
        </a:prstGeom>
        <a:solidFill>
          <a:schemeClr val="accent3">
            <a:hueOff val="-4649685"/>
            <a:satOff val="-24297"/>
            <a:lumOff val="-2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SWMP: </a:t>
          </a:r>
          <a:r>
            <a:rPr lang="en-US" sz="2400" kern="1200" dirty="0"/>
            <a:t>Stormwater Management Program</a:t>
          </a:r>
        </a:p>
      </dsp:txBody>
      <dsp:txXfrm>
        <a:off x="9282112" y="2849212"/>
        <a:ext cx="2811687" cy="16870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ABFE1-790D-4F3B-A6F2-11F809288ABE}">
      <dsp:nvSpPr>
        <dsp:cNvPr id="0" name=""/>
        <dsp:cNvSpPr/>
      </dsp:nvSpPr>
      <dsp:spPr>
        <a:xfrm>
          <a:off x="0" y="410687"/>
          <a:ext cx="6974161" cy="317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1272" tIns="499872" rIns="54127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No Illicit Discharges</a:t>
          </a:r>
        </a:p>
        <a:p>
          <a:pPr marL="228600" lvl="1" indent="-228600" algn="l" defTabSz="1066800">
            <a:lnSpc>
              <a:spcPct val="90000"/>
            </a:lnSpc>
            <a:spcBef>
              <a:spcPct val="0"/>
            </a:spcBef>
            <a:spcAft>
              <a:spcPct val="15000"/>
            </a:spcAft>
            <a:buChar char="•"/>
          </a:pPr>
          <a:r>
            <a:rPr lang="en-US" sz="2400" kern="1200" dirty="0"/>
            <a:t>Control Construction E&amp;S</a:t>
          </a:r>
        </a:p>
        <a:p>
          <a:pPr marL="228600" lvl="1" indent="-228600" algn="l" defTabSz="1066800">
            <a:lnSpc>
              <a:spcPct val="90000"/>
            </a:lnSpc>
            <a:spcBef>
              <a:spcPct val="0"/>
            </a:spcBef>
            <a:spcAft>
              <a:spcPct val="15000"/>
            </a:spcAft>
            <a:buChar char="•"/>
          </a:pPr>
          <a:r>
            <a:rPr lang="en-US" sz="2400" kern="1200" dirty="0"/>
            <a:t>Functional Stormwater Management Systems</a:t>
          </a:r>
        </a:p>
        <a:p>
          <a:pPr marL="228600" lvl="1" indent="-228600" algn="l" defTabSz="1066800">
            <a:lnSpc>
              <a:spcPct val="90000"/>
            </a:lnSpc>
            <a:spcBef>
              <a:spcPct val="0"/>
            </a:spcBef>
            <a:spcAft>
              <a:spcPct val="15000"/>
            </a:spcAft>
            <a:buChar char="•"/>
          </a:pPr>
          <a:r>
            <a:rPr lang="en-US" sz="2400" kern="1200" dirty="0"/>
            <a:t>Keep Township Properties Clean</a:t>
          </a:r>
        </a:p>
        <a:p>
          <a:pPr marL="228600" lvl="1" indent="-228600" algn="l" defTabSz="1066800">
            <a:lnSpc>
              <a:spcPct val="90000"/>
            </a:lnSpc>
            <a:spcBef>
              <a:spcPct val="0"/>
            </a:spcBef>
            <a:spcAft>
              <a:spcPct val="15000"/>
            </a:spcAft>
            <a:buChar char="•"/>
          </a:pPr>
          <a:r>
            <a:rPr lang="en-US" sz="2400" kern="1200" dirty="0"/>
            <a:t>Prevent/Clean-up spills and leaks</a:t>
          </a:r>
        </a:p>
      </dsp:txBody>
      <dsp:txXfrm>
        <a:off x="0" y="410687"/>
        <a:ext cx="6974161" cy="3175200"/>
      </dsp:txXfrm>
    </dsp:sp>
    <dsp:sp modelId="{864A786B-EDDA-405A-97AF-3B7D1E056114}">
      <dsp:nvSpPr>
        <dsp:cNvPr id="0" name=""/>
        <dsp:cNvSpPr/>
      </dsp:nvSpPr>
      <dsp:spPr>
        <a:xfrm>
          <a:off x="348708" y="56447"/>
          <a:ext cx="4881912"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525" tIns="0" rIns="184525" bIns="0" numCol="1" spcCol="1270" anchor="ctr" anchorCtr="0">
          <a:noAutofit/>
        </a:bodyPr>
        <a:lstStyle/>
        <a:p>
          <a:pPr marL="0" lvl="0" indent="0" algn="l" defTabSz="1066800">
            <a:lnSpc>
              <a:spcPct val="90000"/>
            </a:lnSpc>
            <a:spcBef>
              <a:spcPct val="0"/>
            </a:spcBef>
            <a:spcAft>
              <a:spcPct val="35000"/>
            </a:spcAft>
            <a:buNone/>
          </a:pPr>
          <a:r>
            <a:rPr lang="en-US" sz="2400" kern="1200" dirty="0"/>
            <a:t>Pollution Prevention</a:t>
          </a:r>
        </a:p>
      </dsp:txBody>
      <dsp:txXfrm>
        <a:off x="383293" y="91032"/>
        <a:ext cx="4812742" cy="639310"/>
      </dsp:txXfrm>
    </dsp:sp>
    <dsp:sp modelId="{DF41E715-1EB1-4524-BB7A-4093414F4C73}">
      <dsp:nvSpPr>
        <dsp:cNvPr id="0" name=""/>
        <dsp:cNvSpPr/>
      </dsp:nvSpPr>
      <dsp:spPr>
        <a:xfrm>
          <a:off x="0" y="4069727"/>
          <a:ext cx="6974161" cy="105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1272" tIns="499872" rIns="54127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Construct Projects</a:t>
          </a:r>
        </a:p>
      </dsp:txBody>
      <dsp:txXfrm>
        <a:off x="0" y="4069727"/>
        <a:ext cx="6974161" cy="1058400"/>
      </dsp:txXfrm>
    </dsp:sp>
    <dsp:sp modelId="{02BDDB88-D5AB-45A7-90EF-611C8C939F95}">
      <dsp:nvSpPr>
        <dsp:cNvPr id="0" name=""/>
        <dsp:cNvSpPr/>
      </dsp:nvSpPr>
      <dsp:spPr>
        <a:xfrm>
          <a:off x="348708" y="3715487"/>
          <a:ext cx="4881912"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525" tIns="0" rIns="184525" bIns="0" numCol="1" spcCol="1270" anchor="ctr" anchorCtr="0">
          <a:noAutofit/>
        </a:bodyPr>
        <a:lstStyle/>
        <a:p>
          <a:pPr marL="0" lvl="0" indent="0" algn="l" defTabSz="1066800">
            <a:lnSpc>
              <a:spcPct val="90000"/>
            </a:lnSpc>
            <a:spcBef>
              <a:spcPct val="0"/>
            </a:spcBef>
            <a:spcAft>
              <a:spcPct val="35000"/>
            </a:spcAft>
            <a:buNone/>
          </a:pPr>
          <a:r>
            <a:rPr lang="en-US" sz="2400" kern="1200" dirty="0"/>
            <a:t>Pollution Reduction</a:t>
          </a:r>
        </a:p>
      </dsp:txBody>
      <dsp:txXfrm>
        <a:off x="383293" y="3750072"/>
        <a:ext cx="4812742"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4A8D02-4E65-4CCD-8312-4AB164C6C77D}" type="datetimeFigureOut">
              <a:rPr lang="en-US"/>
              <a:t>9/11/2023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119DBA-4540-49B3-8FA9-6259387ECF9E}" type="slidenum">
              <a:rPr/>
              <a:t>‹#›</a:t>
            </a:fld>
            <a:endParaRPr/>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10-03T18:40:44.097"/>
    </inkml:context>
    <inkml:brush xml:id="br0">
      <inkml:brushProperty name="width" value="0.05" units="cm"/>
      <inkml:brushProperty name="height" value="0.05" units="cm"/>
      <inkml:brushProperty name="ignorePressure" value="1"/>
    </inkml:brush>
  </inkml:definitions>
  <inkml:trace contextRef="#ctx0" brushRef="#br0">0 1,'0'0,"0"0,0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A755D9-D361-47B8-9652-3B4EA9776CE5}" type="datetimeFigureOut">
              <a:rPr lang="en-US"/>
              <a:t>9/11/2023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B36274-F2B9-4C45-BBB4-0EDF4CD651A7}" type="slidenum">
              <a:rPr/>
              <a:t>‹#›</a:t>
            </a:fld>
            <a:endParaRPr/>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B36274-F2B9-4C45-BBB4-0EDF4CD651A7}" type="slidenum">
              <a:rPr lang="en-US"/>
              <a:t>1</a:t>
            </a:fld>
            <a:endParaRPr lang="en-US"/>
          </a:p>
        </p:txBody>
      </p:sp>
    </p:spTree>
    <p:extLst>
      <p:ext uri="{BB962C8B-B14F-4D97-AF65-F5344CB8AC3E}">
        <p14:creationId xmlns:p14="http://schemas.microsoft.com/office/powerpoint/2010/main" val="124502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does stormwater go when it is captured in a stormwater inlet? The water and all the pollution are conveyed to area waterways untreated.</a:t>
            </a:r>
          </a:p>
        </p:txBody>
      </p:sp>
      <p:sp>
        <p:nvSpPr>
          <p:cNvPr id="4" name="Slide Number Placeholder 3"/>
          <p:cNvSpPr>
            <a:spLocks noGrp="1"/>
          </p:cNvSpPr>
          <p:nvPr>
            <p:ph type="sldNum" sz="quarter" idx="10"/>
          </p:nvPr>
        </p:nvSpPr>
        <p:spPr/>
        <p:txBody>
          <a:bodyPr/>
          <a:lstStyle/>
          <a:p>
            <a:fld id="{0FB26167-9E81-4EFC-81C4-A63B3DC92E52}" type="slidenum">
              <a:rPr lang="en-US" smtClean="0"/>
              <a:t>10</a:t>
            </a:fld>
            <a:endParaRPr lang="en-US" dirty="0"/>
          </a:p>
        </p:txBody>
      </p:sp>
    </p:spTree>
    <p:extLst>
      <p:ext uri="{BB962C8B-B14F-4D97-AF65-F5344CB8AC3E}">
        <p14:creationId xmlns:p14="http://schemas.microsoft.com/office/powerpoint/2010/main" val="2988278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pollutants are suspended and conveyed with the stormwater.</a:t>
            </a:r>
          </a:p>
        </p:txBody>
      </p:sp>
      <p:sp>
        <p:nvSpPr>
          <p:cNvPr id="4" name="Slide Number Placeholder 3"/>
          <p:cNvSpPr>
            <a:spLocks noGrp="1"/>
          </p:cNvSpPr>
          <p:nvPr>
            <p:ph type="sldNum" sz="quarter" idx="5"/>
          </p:nvPr>
        </p:nvSpPr>
        <p:spPr/>
        <p:txBody>
          <a:bodyPr/>
          <a:lstStyle/>
          <a:p>
            <a:fld id="{E3B36274-F2B9-4C45-BBB4-0EDF4CD651A7}" type="slidenum">
              <a:rPr lang="en-US" smtClean="0"/>
              <a:t>11</a:t>
            </a:fld>
            <a:endParaRPr lang="en-US"/>
          </a:p>
        </p:txBody>
      </p:sp>
    </p:spTree>
    <p:extLst>
      <p:ext uri="{BB962C8B-B14F-4D97-AF65-F5344CB8AC3E}">
        <p14:creationId xmlns:p14="http://schemas.microsoft.com/office/powerpoint/2010/main" val="3547981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example of water pollution.</a:t>
            </a:r>
          </a:p>
        </p:txBody>
      </p:sp>
      <p:sp>
        <p:nvSpPr>
          <p:cNvPr id="4" name="Slide Number Placeholder 3"/>
          <p:cNvSpPr>
            <a:spLocks noGrp="1"/>
          </p:cNvSpPr>
          <p:nvPr>
            <p:ph type="sldNum" sz="quarter" idx="5"/>
          </p:nvPr>
        </p:nvSpPr>
        <p:spPr/>
        <p:txBody>
          <a:bodyPr/>
          <a:lstStyle/>
          <a:p>
            <a:fld id="{E3B36274-F2B9-4C45-BBB4-0EDF4CD651A7}" type="slidenum">
              <a:rPr lang="en-US" smtClean="0"/>
              <a:t>12</a:t>
            </a:fld>
            <a:endParaRPr lang="en-US"/>
          </a:p>
        </p:txBody>
      </p:sp>
    </p:spTree>
    <p:extLst>
      <p:ext uri="{BB962C8B-B14F-4D97-AF65-F5344CB8AC3E}">
        <p14:creationId xmlns:p14="http://schemas.microsoft.com/office/powerpoint/2010/main" val="1082390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13</a:t>
            </a:fld>
            <a:endParaRPr lang="en-US"/>
          </a:p>
        </p:txBody>
      </p:sp>
    </p:spTree>
    <p:extLst>
      <p:ext uri="{BB962C8B-B14F-4D97-AF65-F5344CB8AC3E}">
        <p14:creationId xmlns:p14="http://schemas.microsoft.com/office/powerpoint/2010/main" val="3920121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stands for the </a:t>
            </a:r>
          </a:p>
          <a:p>
            <a:r>
              <a:rPr lang="en-US" dirty="0"/>
              <a:t>One M and </a:t>
            </a:r>
          </a:p>
          <a:p>
            <a:r>
              <a:rPr lang="en-US" dirty="0"/>
              <a:t>Four S’s</a:t>
            </a:r>
          </a:p>
          <a:p>
            <a:r>
              <a:rPr lang="en-US" dirty="0"/>
              <a:t>At the beginning of each word.</a:t>
            </a:r>
          </a:p>
        </p:txBody>
      </p:sp>
      <p:sp>
        <p:nvSpPr>
          <p:cNvPr id="4" name="Slide Number Placeholder 3"/>
          <p:cNvSpPr>
            <a:spLocks noGrp="1"/>
          </p:cNvSpPr>
          <p:nvPr>
            <p:ph type="sldNum" sz="quarter" idx="10"/>
          </p:nvPr>
        </p:nvSpPr>
        <p:spPr/>
        <p:txBody>
          <a:bodyPr/>
          <a:lstStyle/>
          <a:p>
            <a:fld id="{0FB26167-9E81-4EFC-81C4-A63B3DC92E52}" type="slidenum">
              <a:rPr lang="en-US" smtClean="0"/>
              <a:t>14</a:t>
            </a:fld>
            <a:endParaRPr lang="en-US" dirty="0"/>
          </a:p>
        </p:txBody>
      </p:sp>
    </p:spTree>
    <p:extLst>
      <p:ext uri="{BB962C8B-B14F-4D97-AF65-F5344CB8AC3E}">
        <p14:creationId xmlns:p14="http://schemas.microsoft.com/office/powerpoint/2010/main" val="830056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6413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Separate Storm Sewer Systems is the collection of all structures that gather stormwater and discharge it into local waterways. The MS4 system includes </a:t>
            </a:r>
            <a:r>
              <a:rPr lang="en-US" i="1" dirty="0">
                <a:solidFill>
                  <a:srgbClr val="FF0000"/>
                </a:solidFill>
              </a:rPr>
              <a:t>(click) </a:t>
            </a:r>
            <a:r>
              <a:rPr lang="en-US" dirty="0"/>
              <a:t>Inlets, </a:t>
            </a:r>
            <a:r>
              <a:rPr lang="en-US" i="1" dirty="0">
                <a:solidFill>
                  <a:srgbClr val="FF0000"/>
                </a:solidFill>
              </a:rPr>
              <a:t>(click) </a:t>
            </a:r>
            <a:r>
              <a:rPr lang="en-US" dirty="0"/>
              <a:t>Curbs and Gutters, </a:t>
            </a:r>
            <a:r>
              <a:rPr lang="en-US" i="1" dirty="0">
                <a:solidFill>
                  <a:srgbClr val="FF0000"/>
                </a:solidFill>
              </a:rPr>
              <a:t>(click)</a:t>
            </a:r>
            <a:r>
              <a:rPr lang="en-US" i="1" dirty="0"/>
              <a:t> </a:t>
            </a:r>
            <a:r>
              <a:rPr lang="en-US" dirty="0"/>
              <a:t>Ditches and Swales, </a:t>
            </a:r>
            <a:r>
              <a:rPr lang="en-US" i="1" dirty="0">
                <a:solidFill>
                  <a:srgbClr val="FF0000"/>
                </a:solidFill>
              </a:rPr>
              <a:t>(click) </a:t>
            </a:r>
            <a:r>
              <a:rPr lang="en-US" dirty="0"/>
              <a:t>Storm Pipes, </a:t>
            </a:r>
            <a:r>
              <a:rPr lang="en-US" i="1" dirty="0">
                <a:solidFill>
                  <a:srgbClr val="FF0000"/>
                </a:solidFill>
              </a:rPr>
              <a:t>(click) </a:t>
            </a:r>
            <a:r>
              <a:rPr lang="en-US" dirty="0"/>
              <a:t>Storm Outlets and </a:t>
            </a:r>
            <a:r>
              <a:rPr lang="en-US" i="1" dirty="0">
                <a:solidFill>
                  <a:srgbClr val="FF0000"/>
                </a:solidFill>
              </a:rPr>
              <a:t>(click) </a:t>
            </a:r>
            <a:r>
              <a:rPr lang="en-US" dirty="0"/>
              <a:t>Roads. </a:t>
            </a:r>
          </a:p>
        </p:txBody>
      </p:sp>
      <p:sp>
        <p:nvSpPr>
          <p:cNvPr id="4" name="Slide Number Placeholder 3"/>
          <p:cNvSpPr>
            <a:spLocks noGrp="1"/>
          </p:cNvSpPr>
          <p:nvPr>
            <p:ph type="sldNum" sz="quarter" idx="10"/>
          </p:nvPr>
        </p:nvSpPr>
        <p:spPr/>
        <p:txBody>
          <a:bodyPr/>
          <a:lstStyle/>
          <a:p>
            <a:fld id="{0FB26167-9E81-4EFC-81C4-A63B3DC92E52}" type="slidenum">
              <a:rPr lang="en-US" smtClean="0"/>
              <a:t>15</a:t>
            </a:fld>
            <a:endParaRPr lang="en-US" dirty="0"/>
          </a:p>
        </p:txBody>
      </p:sp>
    </p:spTree>
    <p:extLst>
      <p:ext uri="{BB962C8B-B14F-4D97-AF65-F5344CB8AC3E}">
        <p14:creationId xmlns:p14="http://schemas.microsoft.com/office/powerpoint/2010/main" val="2277903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t>
            </a:r>
            <a:r>
              <a:rPr lang="en-US" i="1" dirty="0">
                <a:solidFill>
                  <a:srgbClr val="FF0000"/>
                </a:solidFill>
              </a:rPr>
              <a:t>Read slide</a:t>
            </a:r>
            <a:r>
              <a:rPr lang="en-US" dirty="0"/>
              <a:t>)</a:t>
            </a:r>
          </a:p>
          <a:p>
            <a:r>
              <a:rPr lang="en-US" dirty="0"/>
              <a:t>MS4 focus is water </a:t>
            </a:r>
            <a:r>
              <a:rPr lang="en-US" u="sng" dirty="0"/>
              <a:t>QUALITY</a:t>
            </a:r>
            <a:r>
              <a:rPr lang="en-US" dirty="0"/>
              <a:t> not flooding although flooding might be reduced as a result of water quality enhancement</a:t>
            </a:r>
          </a:p>
        </p:txBody>
      </p:sp>
      <p:sp>
        <p:nvSpPr>
          <p:cNvPr id="4" name="Slide Number Placeholder 3"/>
          <p:cNvSpPr>
            <a:spLocks noGrp="1"/>
          </p:cNvSpPr>
          <p:nvPr>
            <p:ph type="sldNum" sz="quarter" idx="5"/>
          </p:nvPr>
        </p:nvSpPr>
        <p:spPr/>
        <p:txBody>
          <a:bodyPr/>
          <a:lstStyle/>
          <a:p>
            <a:fld id="{E3B36274-F2B9-4C45-BBB4-0EDF4CD651A7}" type="slidenum">
              <a:rPr lang="en-US" smtClean="0"/>
              <a:t>16</a:t>
            </a:fld>
            <a:endParaRPr lang="en-US"/>
          </a:p>
        </p:txBody>
      </p:sp>
    </p:spTree>
    <p:extLst>
      <p:ext uri="{BB962C8B-B14F-4D97-AF65-F5344CB8AC3E}">
        <p14:creationId xmlns:p14="http://schemas.microsoft.com/office/powerpoint/2010/main" val="1778029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Middlesex’s Stormwater Management Program is a response to the MS4 permit.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Stormwater Management Program elements #1 through #6 are often referred to as Minimum Control Measures – MCMs.  Item #7 is a more recent addition to the permit program and has not been designated as an MCM. </a:t>
            </a:r>
          </a:p>
          <a:p>
            <a:endParaRPr lang="en-US" dirty="0"/>
          </a:p>
          <a:p>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 first two MCMs are almost like a marketing plan…they are meant to educate , inform and inspire action to prevent or reduce pollution.</a:t>
            </a:r>
          </a:p>
          <a:p>
            <a:endParaRPr lang="en-US" dirty="0"/>
          </a:p>
          <a:p>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 other 4 MCMs are actions for prevention and the Pollution Reduction Plan is what it’s name says…a plan for installing treatment systems to reduce pollution.</a:t>
            </a:r>
          </a:p>
          <a:p>
            <a:endParaRPr lang="en-US" dirty="0"/>
          </a:p>
        </p:txBody>
      </p:sp>
      <p:sp>
        <p:nvSpPr>
          <p:cNvPr id="4" name="Slide Number Placeholder 3"/>
          <p:cNvSpPr>
            <a:spLocks noGrp="1"/>
          </p:cNvSpPr>
          <p:nvPr>
            <p:ph type="sldNum" sz="quarter" idx="10"/>
          </p:nvPr>
        </p:nvSpPr>
        <p:spPr/>
        <p:txBody>
          <a:bodyPr/>
          <a:lstStyle/>
          <a:p>
            <a:fld id="{E3B36274-F2B9-4C45-BBB4-0EDF4CD651A7}" type="slidenum">
              <a:rPr lang="en-US" smtClean="0"/>
              <a:t>17</a:t>
            </a:fld>
            <a:endParaRPr lang="en-US"/>
          </a:p>
        </p:txBody>
      </p:sp>
    </p:spTree>
    <p:extLst>
      <p:ext uri="{BB962C8B-B14F-4D97-AF65-F5344CB8AC3E}">
        <p14:creationId xmlns:p14="http://schemas.microsoft.com/office/powerpoint/2010/main" val="2303026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Aft>
                <a:spcPts val="600"/>
              </a:spcAft>
            </a:pPr>
            <a:r>
              <a:rPr lang="en-US" sz="1200" kern="1200" dirty="0">
                <a:solidFill>
                  <a:schemeClr val="tx1"/>
                </a:solidFill>
                <a:effectLst/>
                <a:latin typeface="+mn-lt"/>
                <a:ea typeface="+mn-ea"/>
                <a:cs typeface="+mn-cs"/>
              </a:rPr>
              <a:t>Each MCM has a particular focus: </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#1 – Provides understanding of the negative effects of pollution in stormwater </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#2 – Encourages joining the effort to reduce pollution</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#3 – Identifies pollution sources so it can be removed</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#4 – Focus on stopping migration of dirt from construction sites</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#5 – Promotes long-term maintenance to ensure facilities continue to remove pollution</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#6 – Advocates keeping Middlesex-owned and operated properties clean and tidy so they are not pollution sources</a:t>
            </a:r>
          </a:p>
          <a:p>
            <a:pPr lvl="1">
              <a:spcAft>
                <a:spcPts val="600"/>
              </a:spcAft>
            </a:pP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#7 – Provides a strategy to mitigate unavoidable pollution</a:t>
            </a:r>
          </a:p>
          <a:p>
            <a:endParaRPr lang="en-US" dirty="0"/>
          </a:p>
        </p:txBody>
      </p:sp>
      <p:sp>
        <p:nvSpPr>
          <p:cNvPr id="4" name="Slide Number Placeholder 3"/>
          <p:cNvSpPr>
            <a:spLocks noGrp="1"/>
          </p:cNvSpPr>
          <p:nvPr>
            <p:ph type="sldNum" sz="quarter" idx="10"/>
          </p:nvPr>
        </p:nvSpPr>
        <p:spPr/>
        <p:txBody>
          <a:bodyPr/>
          <a:lstStyle/>
          <a:p>
            <a:fld id="{E3B36274-F2B9-4C45-BBB4-0EDF4CD651A7}" type="slidenum">
              <a:rPr lang="en-US" smtClean="0"/>
              <a:t>18</a:t>
            </a:fld>
            <a:endParaRPr lang="en-US"/>
          </a:p>
        </p:txBody>
      </p:sp>
    </p:spTree>
    <p:extLst>
      <p:ext uri="{BB962C8B-B14F-4D97-AF65-F5344CB8AC3E}">
        <p14:creationId xmlns:p14="http://schemas.microsoft.com/office/powerpoint/2010/main" val="2536530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stormwater flows across surfaces, it lifts and suspends pollutants.  Some examples include (</a:t>
            </a:r>
            <a:r>
              <a:rPr lang="en-US" i="1" dirty="0">
                <a:solidFill>
                  <a:srgbClr val="FF0000"/>
                </a:solidFill>
              </a:rPr>
              <a:t>Read slide</a:t>
            </a:r>
            <a:r>
              <a:rPr lang="en-US" dirty="0"/>
              <a:t>).  The stormwater also picks up other materials like sediment, fertilizers, pesticides, detergents and trash.</a:t>
            </a:r>
          </a:p>
        </p:txBody>
      </p:sp>
      <p:sp>
        <p:nvSpPr>
          <p:cNvPr id="4" name="Slide Number Placeholder 3"/>
          <p:cNvSpPr>
            <a:spLocks noGrp="1"/>
          </p:cNvSpPr>
          <p:nvPr>
            <p:ph type="sldNum" sz="quarter" idx="5"/>
          </p:nvPr>
        </p:nvSpPr>
        <p:spPr/>
        <p:txBody>
          <a:bodyPr/>
          <a:lstStyle/>
          <a:p>
            <a:fld id="{E3B36274-F2B9-4C45-BBB4-0EDF4CD651A7}" type="slidenum">
              <a:rPr lang="en-US" smtClean="0"/>
              <a:t>19</a:t>
            </a:fld>
            <a:endParaRPr lang="en-US"/>
          </a:p>
        </p:txBody>
      </p:sp>
    </p:spTree>
    <p:extLst>
      <p:ext uri="{BB962C8B-B14F-4D97-AF65-F5344CB8AC3E}">
        <p14:creationId xmlns:p14="http://schemas.microsoft.com/office/powerpoint/2010/main" val="1346237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the introduction to the Middlesex Township Stormwater Management Program that responds to the Township’s MS4 Permit.  We will be covering the listed topics. Some are basic and you are already familiar with the topic.  Others might be head scratchers.  So, feel free to ask questions as they arise. </a:t>
            </a:r>
          </a:p>
        </p:txBody>
      </p:sp>
      <p:sp>
        <p:nvSpPr>
          <p:cNvPr id="4" name="Slide Number Placeholder 3"/>
          <p:cNvSpPr>
            <a:spLocks noGrp="1"/>
          </p:cNvSpPr>
          <p:nvPr>
            <p:ph type="sldNum" sz="quarter" idx="5"/>
          </p:nvPr>
        </p:nvSpPr>
        <p:spPr/>
        <p:txBody>
          <a:bodyPr/>
          <a:lstStyle/>
          <a:p>
            <a:fld id="{E3B36274-F2B9-4C45-BBB4-0EDF4CD651A7}" type="slidenum">
              <a:rPr lang="en-US" smtClean="0"/>
              <a:t>2</a:t>
            </a:fld>
            <a:endParaRPr lang="en-US"/>
          </a:p>
        </p:txBody>
      </p:sp>
    </p:spTree>
    <p:extLst>
      <p:ext uri="{BB962C8B-B14F-4D97-AF65-F5344CB8AC3E}">
        <p14:creationId xmlns:p14="http://schemas.microsoft.com/office/powerpoint/2010/main" val="1785934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non-water ingredients don’t sound appetizing and they’re not.  In fact they can be outright harmful to people, animals and wildlife.  They can also cause degradation to the environment and habitat.</a:t>
            </a:r>
          </a:p>
        </p:txBody>
      </p:sp>
      <p:sp>
        <p:nvSpPr>
          <p:cNvPr id="4" name="Slide Number Placeholder 3"/>
          <p:cNvSpPr>
            <a:spLocks noGrp="1"/>
          </p:cNvSpPr>
          <p:nvPr>
            <p:ph type="sldNum" sz="quarter" idx="5"/>
          </p:nvPr>
        </p:nvSpPr>
        <p:spPr/>
        <p:txBody>
          <a:bodyPr/>
          <a:lstStyle/>
          <a:p>
            <a:fld id="{E3B36274-F2B9-4C45-BBB4-0EDF4CD651A7}" type="slidenum">
              <a:rPr lang="en-US" smtClean="0"/>
              <a:t>20</a:t>
            </a:fld>
            <a:endParaRPr lang="en-US"/>
          </a:p>
        </p:txBody>
      </p:sp>
    </p:spTree>
    <p:extLst>
      <p:ext uri="{BB962C8B-B14F-4D97-AF65-F5344CB8AC3E}">
        <p14:creationId xmlns:p14="http://schemas.microsoft.com/office/powerpoint/2010/main" val="2328856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other reasons to care about the quality of our waterways.  It is less expensive to prevent pollution from entering waterways than to remove it after it has spread.  For example, consider an oil tanker spill in the ocean.  It is cheaper to make sure the tanker doesn’t leak than to clean up afterward.</a:t>
            </a:r>
          </a:p>
          <a:p>
            <a:endParaRPr lang="en-US" dirty="0"/>
          </a:p>
          <a:p>
            <a:r>
              <a:rPr lang="en-US" dirty="0"/>
              <a:t>There are also economic benefits.  In the Carlisle region, the </a:t>
            </a:r>
            <a:r>
              <a:rPr lang="en-US" dirty="0" err="1"/>
              <a:t>Letort</a:t>
            </a:r>
            <a:r>
              <a:rPr lang="en-US" dirty="0"/>
              <a:t> Spring Run, a nationally known Class A Trout stream, generates auxiliary businesses…tourism, fishing gear sales, and eateries serve the angler community.  Likewise the adjacent trails attract hikers and bikers.  And water is a people magnet.  The natural beauty of the </a:t>
            </a:r>
            <a:r>
              <a:rPr lang="en-US" dirty="0" err="1"/>
              <a:t>Condodoguinet</a:t>
            </a:r>
            <a:r>
              <a:rPr lang="en-US" dirty="0"/>
              <a:t> and its tributaries like the </a:t>
            </a:r>
            <a:r>
              <a:rPr lang="en-US" dirty="0" err="1"/>
              <a:t>Letort</a:t>
            </a:r>
            <a:r>
              <a:rPr lang="en-US" dirty="0"/>
              <a:t>, attract residents to pay a premium to be within line of sight to the streams.</a:t>
            </a:r>
          </a:p>
          <a:p>
            <a:endParaRPr lang="en-US" dirty="0"/>
          </a:p>
          <a:p>
            <a:r>
              <a:rPr lang="en-US" dirty="0"/>
              <a:t>So protection of the waterways are economically and environmentally important.</a:t>
            </a:r>
          </a:p>
        </p:txBody>
      </p:sp>
      <p:sp>
        <p:nvSpPr>
          <p:cNvPr id="4" name="Slide Number Placeholder 3"/>
          <p:cNvSpPr>
            <a:spLocks noGrp="1"/>
          </p:cNvSpPr>
          <p:nvPr>
            <p:ph type="sldNum" sz="quarter" idx="10"/>
          </p:nvPr>
        </p:nvSpPr>
        <p:spPr/>
        <p:txBody>
          <a:bodyPr/>
          <a:lstStyle/>
          <a:p>
            <a:fld id="{0FB26167-9E81-4EFC-81C4-A63B3DC92E52}" type="slidenum">
              <a:rPr lang="en-US" smtClean="0"/>
              <a:t>21</a:t>
            </a:fld>
            <a:endParaRPr lang="en-US" dirty="0"/>
          </a:p>
        </p:txBody>
      </p:sp>
    </p:spTree>
    <p:extLst>
      <p:ext uri="{BB962C8B-B14F-4D97-AF65-F5344CB8AC3E}">
        <p14:creationId xmlns:p14="http://schemas.microsoft.com/office/powerpoint/2010/main" val="1995926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all already do all the work required by this permit.  However, like all permits, activity must be documented.  In order for the Township to prove compliance the biggest change most of you will encounter is new documentation production, filing and retrieval.</a:t>
            </a:r>
          </a:p>
        </p:txBody>
      </p:sp>
      <p:sp>
        <p:nvSpPr>
          <p:cNvPr id="4" name="Slide Number Placeholder 3"/>
          <p:cNvSpPr>
            <a:spLocks noGrp="1"/>
          </p:cNvSpPr>
          <p:nvPr>
            <p:ph type="sldNum" sz="quarter" idx="5"/>
          </p:nvPr>
        </p:nvSpPr>
        <p:spPr/>
        <p:txBody>
          <a:bodyPr/>
          <a:lstStyle/>
          <a:p>
            <a:fld id="{E3B36274-F2B9-4C45-BBB4-0EDF4CD651A7}" type="slidenum">
              <a:rPr lang="en-US" smtClean="0"/>
              <a:t>22</a:t>
            </a:fld>
            <a:endParaRPr lang="en-US"/>
          </a:p>
        </p:txBody>
      </p:sp>
    </p:spTree>
    <p:extLst>
      <p:ext uri="{BB962C8B-B14F-4D97-AF65-F5344CB8AC3E}">
        <p14:creationId xmlns:p14="http://schemas.microsoft.com/office/powerpoint/2010/main" val="1859286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23</a:t>
            </a:fld>
            <a:endParaRPr lang="en-US"/>
          </a:p>
        </p:txBody>
      </p:sp>
    </p:spTree>
    <p:extLst>
      <p:ext uri="{BB962C8B-B14F-4D97-AF65-F5344CB8AC3E}">
        <p14:creationId xmlns:p14="http://schemas.microsoft.com/office/powerpoint/2010/main" val="1203421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Middlesex is responsible for maintaining storm water systems</a:t>
            </a:r>
          </a:p>
          <a:p>
            <a:r>
              <a:rPr lang="en-US" dirty="0"/>
              <a:t>Challenges</a:t>
            </a:r>
          </a:p>
          <a:p>
            <a:pPr marL="171450" lvl="0" indent="-171450">
              <a:buFont typeface="Arial" panose="020B0604020202020204" pitchFamily="34" charset="0"/>
              <a:buChar char="•"/>
            </a:pPr>
            <a:r>
              <a:rPr lang="en-US" dirty="0"/>
              <a:t>Roads can convey polluted runoff</a:t>
            </a:r>
          </a:p>
          <a:p>
            <a:pPr marL="171450" lvl="0" indent="-171450">
              <a:buFont typeface="Arial" panose="020B0604020202020204" pitchFamily="34" charset="0"/>
              <a:buChar char="•"/>
            </a:pPr>
            <a:r>
              <a:rPr lang="en-US" dirty="0"/>
              <a:t>Stormwater systems convey pollutants</a:t>
            </a:r>
          </a:p>
          <a:p>
            <a:r>
              <a:rPr lang="en-US" dirty="0"/>
              <a:t>Solution </a:t>
            </a:r>
          </a:p>
          <a:p>
            <a:pPr marL="171450" lvl="0" indent="-171450">
              <a:buFont typeface="Arial" panose="020B0604020202020204" pitchFamily="34" charset="0"/>
              <a:buChar char="•"/>
            </a:pPr>
            <a:r>
              <a:rPr lang="en-US" dirty="0"/>
              <a:t>Management of the storm water systems</a:t>
            </a:r>
          </a:p>
          <a:p>
            <a:pPr marL="171450" lvl="0" indent="-171450">
              <a:buFont typeface="Arial" panose="020B0604020202020204" pitchFamily="34" charset="0"/>
              <a:buChar char="•"/>
            </a:pPr>
            <a:r>
              <a:rPr lang="en-US" dirty="0"/>
              <a:t>Develop/Implement comprehensive storm water program to reduce pollution during run-off events</a:t>
            </a:r>
          </a:p>
          <a:p>
            <a:pPr marL="171450" lvl="0" indent="-171450">
              <a:buFont typeface="Arial" panose="020B0604020202020204" pitchFamily="34" charset="0"/>
              <a:buChar char="•"/>
            </a:pPr>
            <a:endParaRPr lang="en-US" dirty="0"/>
          </a:p>
          <a:p>
            <a:pPr lvl="0"/>
            <a:r>
              <a:rPr lang="en-US" dirty="0"/>
              <a:t>Middlesex staff will play a critical role in educating the public, identifying pollution, preventing pollution and/or reducing pollution.</a:t>
            </a:r>
          </a:p>
          <a:p>
            <a:pPr lvl="0"/>
            <a:endParaRPr lang="en-US" dirty="0"/>
          </a:p>
          <a:p>
            <a:pPr lvl="0"/>
            <a:r>
              <a:rPr lang="en-US" dirty="0"/>
              <a:t>The next slides will explain how you can help the Township comply with minimum control measures 3, 4 ,5 and 6</a:t>
            </a:r>
          </a:p>
          <a:p>
            <a:pPr lvl="1"/>
            <a:endParaRPr lang="en-US" dirty="0"/>
          </a:p>
        </p:txBody>
      </p:sp>
      <p:sp>
        <p:nvSpPr>
          <p:cNvPr id="4" name="Slide Number Placeholder 3"/>
          <p:cNvSpPr>
            <a:spLocks noGrp="1"/>
          </p:cNvSpPr>
          <p:nvPr>
            <p:ph type="sldNum" sz="quarter" idx="10"/>
          </p:nvPr>
        </p:nvSpPr>
        <p:spPr/>
        <p:txBody>
          <a:bodyPr/>
          <a:lstStyle/>
          <a:p>
            <a:fld id="{0FB26167-9E81-4EFC-81C4-A63B3DC92E52}" type="slidenum">
              <a:rPr lang="en-US" smtClean="0"/>
              <a:t>24</a:t>
            </a:fld>
            <a:endParaRPr lang="en-US" dirty="0"/>
          </a:p>
        </p:txBody>
      </p:sp>
    </p:spTree>
    <p:extLst>
      <p:ext uri="{BB962C8B-B14F-4D97-AF65-F5344CB8AC3E}">
        <p14:creationId xmlns:p14="http://schemas.microsoft.com/office/powerpoint/2010/main" val="3448118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u="none" dirty="0"/>
              <a:t>An illicit discharge is </a:t>
            </a:r>
            <a:r>
              <a:rPr lang="en-US" u="sng" dirty="0"/>
              <a:t>any discharge </a:t>
            </a:r>
            <a:r>
              <a:rPr lang="en-US" dirty="0"/>
              <a:t>to the Middlesex’s stormwater system that is</a:t>
            </a:r>
            <a:r>
              <a:rPr lang="en-US" u="sng" dirty="0"/>
              <a:t> not composed entirely of stormwater (click)</a:t>
            </a:r>
            <a:r>
              <a:rPr lang="en-US" dirty="0"/>
              <a:t>, except those discharges already authorized under the specific permits, which we will discuss later.</a:t>
            </a:r>
          </a:p>
        </p:txBody>
      </p:sp>
      <p:sp>
        <p:nvSpPr>
          <p:cNvPr id="4" name="Slide Number Placeholder 3"/>
          <p:cNvSpPr>
            <a:spLocks noGrp="1"/>
          </p:cNvSpPr>
          <p:nvPr>
            <p:ph type="sldNum" sz="quarter" idx="10"/>
          </p:nvPr>
        </p:nvSpPr>
        <p:spPr/>
        <p:txBody>
          <a:bodyPr/>
          <a:lstStyle/>
          <a:p>
            <a:fld id="{0FB26167-9E81-4EFC-81C4-A63B3DC92E52}" type="slidenum">
              <a:rPr lang="en-US" smtClean="0"/>
              <a:t>25</a:t>
            </a:fld>
            <a:endParaRPr lang="en-US" dirty="0"/>
          </a:p>
        </p:txBody>
      </p:sp>
    </p:spTree>
    <p:extLst>
      <p:ext uri="{BB962C8B-B14F-4D97-AF65-F5344CB8AC3E}">
        <p14:creationId xmlns:p14="http://schemas.microsoft.com/office/powerpoint/2010/main" val="1670522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MS4 permit requirements include the development of an Illicit Discharge Detection and Elimination Program, often abbreviated as IDD&amp;E.  An outfall inspection is when an inspector goes to an outfall (location where the stormwater system enters a waterway, such as a stream) to determine the presence of an illicit discharge. Outfall inspections will be conducted twice during the five-year permit term.  If you observe a potential illicit discharge, report it to your supervisor. </a:t>
            </a:r>
          </a:p>
        </p:txBody>
      </p:sp>
      <p:sp>
        <p:nvSpPr>
          <p:cNvPr id="4" name="Slide Number Placeholder 3"/>
          <p:cNvSpPr>
            <a:spLocks noGrp="1"/>
          </p:cNvSpPr>
          <p:nvPr>
            <p:ph type="sldNum" sz="quarter" idx="5"/>
          </p:nvPr>
        </p:nvSpPr>
        <p:spPr/>
        <p:txBody>
          <a:bodyPr/>
          <a:lstStyle/>
          <a:p>
            <a:fld id="{E3B36274-F2B9-4C45-BBB4-0EDF4CD651A7}" type="slidenum">
              <a:rPr lang="en-US" smtClean="0"/>
              <a:t>26</a:t>
            </a:fld>
            <a:endParaRPr lang="en-US"/>
          </a:p>
        </p:txBody>
      </p:sp>
    </p:spTree>
    <p:extLst>
      <p:ext uri="{BB962C8B-B14F-4D97-AF65-F5344CB8AC3E}">
        <p14:creationId xmlns:p14="http://schemas.microsoft.com/office/powerpoint/2010/main" val="3167639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i="1" dirty="0"/>
              <a:t>Read Slide</a:t>
            </a:r>
            <a:r>
              <a:rPr lang="en-US" dirty="0"/>
              <a:t>)  These discharges are NOT acceptable and should be reported to your supervisor</a:t>
            </a:r>
          </a:p>
        </p:txBody>
      </p:sp>
      <p:sp>
        <p:nvSpPr>
          <p:cNvPr id="4" name="Slide Number Placeholder 3"/>
          <p:cNvSpPr>
            <a:spLocks noGrp="1"/>
          </p:cNvSpPr>
          <p:nvPr>
            <p:ph type="sldNum" sz="quarter" idx="5"/>
          </p:nvPr>
        </p:nvSpPr>
        <p:spPr/>
        <p:txBody>
          <a:bodyPr/>
          <a:lstStyle/>
          <a:p>
            <a:fld id="{E3B36274-F2B9-4C45-BBB4-0EDF4CD651A7}" type="slidenum">
              <a:rPr lang="en-US" smtClean="0"/>
              <a:t>27</a:t>
            </a:fld>
            <a:endParaRPr lang="en-US"/>
          </a:p>
        </p:txBody>
      </p:sp>
    </p:spTree>
    <p:extLst>
      <p:ext uri="{BB962C8B-B14F-4D97-AF65-F5344CB8AC3E}">
        <p14:creationId xmlns:p14="http://schemas.microsoft.com/office/powerpoint/2010/main" val="2229260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discharges are OK</a:t>
            </a:r>
          </a:p>
        </p:txBody>
      </p:sp>
      <p:sp>
        <p:nvSpPr>
          <p:cNvPr id="4" name="Slide Number Placeholder 3"/>
          <p:cNvSpPr>
            <a:spLocks noGrp="1"/>
          </p:cNvSpPr>
          <p:nvPr>
            <p:ph type="sldNum" sz="quarter" idx="5"/>
          </p:nvPr>
        </p:nvSpPr>
        <p:spPr/>
        <p:txBody>
          <a:bodyPr/>
          <a:lstStyle/>
          <a:p>
            <a:fld id="{E3B36274-F2B9-4C45-BBB4-0EDF4CD651A7}" type="slidenum">
              <a:rPr lang="en-US" smtClean="0"/>
              <a:t>28</a:t>
            </a:fld>
            <a:endParaRPr lang="en-US"/>
          </a:p>
        </p:txBody>
      </p:sp>
    </p:spTree>
    <p:extLst>
      <p:ext uri="{BB962C8B-B14F-4D97-AF65-F5344CB8AC3E}">
        <p14:creationId xmlns:p14="http://schemas.microsoft.com/office/powerpoint/2010/main" val="37486927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Georgia" pitchFamily="18" charset="0"/>
              </a:rPr>
              <a:t>7 potential illicit discharge indicators are listed on the slide.  These characteristics can be observed using our senses.  No special equipment is needed, and no special testing is required.  The seven indicators can predict an illicit discharge but need to be reported and investigated further.</a:t>
            </a:r>
          </a:p>
        </p:txBody>
      </p:sp>
      <p:sp>
        <p:nvSpPr>
          <p:cNvPr id="4" name="Slide Number Placeholder 3"/>
          <p:cNvSpPr>
            <a:spLocks noGrp="1"/>
          </p:cNvSpPr>
          <p:nvPr>
            <p:ph type="sldNum" sz="quarter" idx="10"/>
          </p:nvPr>
        </p:nvSpPr>
        <p:spPr/>
        <p:txBody>
          <a:bodyPr/>
          <a:lstStyle/>
          <a:p>
            <a:fld id="{0FB26167-9E81-4EFC-81C4-A63B3DC92E52}" type="slidenum">
              <a:rPr lang="en-US" smtClean="0"/>
              <a:t>29</a:t>
            </a:fld>
            <a:endParaRPr lang="en-US" dirty="0"/>
          </a:p>
        </p:txBody>
      </p:sp>
    </p:spTree>
    <p:extLst>
      <p:ext uri="{BB962C8B-B14F-4D97-AF65-F5344CB8AC3E}">
        <p14:creationId xmlns:p14="http://schemas.microsoft.com/office/powerpoint/2010/main" val="1008026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check the basics.  What does this audience already know?</a:t>
            </a:r>
          </a:p>
          <a:p>
            <a:endParaRPr lang="en-US" dirty="0"/>
          </a:p>
          <a:p>
            <a:r>
              <a:rPr lang="en-US" dirty="0"/>
              <a:t>Have Eileen count hands for each question</a:t>
            </a:r>
          </a:p>
          <a:p>
            <a:r>
              <a:rPr lang="en-US" dirty="0"/>
              <a:t>Sequence:</a:t>
            </a:r>
          </a:p>
          <a:p>
            <a:r>
              <a:rPr lang="en-US" dirty="0"/>
              <a:t>Request a hand raise</a:t>
            </a:r>
          </a:p>
          <a:p>
            <a:endParaRPr lang="en-US" dirty="0"/>
          </a:p>
          <a:p>
            <a:r>
              <a:rPr lang="en-US" dirty="0"/>
              <a:t>How many don’t know?</a:t>
            </a:r>
          </a:p>
          <a:p>
            <a:r>
              <a:rPr lang="en-US" dirty="0"/>
              <a:t>Who does know?</a:t>
            </a:r>
          </a:p>
          <a:p>
            <a:r>
              <a:rPr lang="en-US" dirty="0"/>
              <a:t>How many agree?</a:t>
            </a:r>
          </a:p>
        </p:txBody>
      </p:sp>
      <p:sp>
        <p:nvSpPr>
          <p:cNvPr id="4" name="Slide Number Placeholder 3"/>
          <p:cNvSpPr>
            <a:spLocks noGrp="1"/>
          </p:cNvSpPr>
          <p:nvPr>
            <p:ph type="sldNum" sz="quarter" idx="5"/>
          </p:nvPr>
        </p:nvSpPr>
        <p:spPr/>
        <p:txBody>
          <a:bodyPr/>
          <a:lstStyle/>
          <a:p>
            <a:fld id="{E3B36274-F2B9-4C45-BBB4-0EDF4CD651A7}" type="slidenum">
              <a:rPr lang="en-US" smtClean="0"/>
              <a:t>3</a:t>
            </a:fld>
            <a:endParaRPr lang="en-US"/>
          </a:p>
        </p:txBody>
      </p:sp>
    </p:spTree>
    <p:extLst>
      <p:ext uri="{BB962C8B-B14F-4D97-AF65-F5344CB8AC3E}">
        <p14:creationId xmlns:p14="http://schemas.microsoft.com/office/powerpoint/2010/main" val="1900229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8224">
              <a:defRPr/>
            </a:pPr>
            <a:r>
              <a:rPr lang="en-US" dirty="0">
                <a:latin typeface="Georgia" pitchFamily="18" charset="0"/>
              </a:rPr>
              <a:t>While Skelly and Loy will be performing the 1</a:t>
            </a:r>
            <a:r>
              <a:rPr lang="en-US" baseline="30000" dirty="0">
                <a:latin typeface="Georgia" pitchFamily="18" charset="0"/>
              </a:rPr>
              <a:t>st</a:t>
            </a:r>
            <a:r>
              <a:rPr lang="en-US" dirty="0">
                <a:latin typeface="Georgia" pitchFamily="18" charset="0"/>
              </a:rPr>
              <a:t>-year outfall screening, if any of you observe discharge with these characteristics, report it to your supervisor.  We are developing …you got it!...more forms and procedures for documentation.  And that will be provided in upcoming sessions.  For now, Rory Morrison, Barry Sherman and Eileen Gault will be responsible to resolve reported potential illicit discharges.</a:t>
            </a:r>
          </a:p>
          <a:p>
            <a:pPr defTabSz="978224">
              <a:defRPr/>
            </a:pPr>
            <a:endParaRPr lang="en-US" dirty="0">
              <a:latin typeface="Georgia" pitchFamily="18" charset="0"/>
            </a:endParaRPr>
          </a:p>
          <a:p>
            <a:pPr defTabSz="978224">
              <a:defRPr/>
            </a:pPr>
            <a:r>
              <a:rPr lang="en-US" dirty="0">
                <a:latin typeface="Georgia" pitchFamily="18" charset="0"/>
              </a:rPr>
              <a:t>Let’s now discuss each of these indicators. </a:t>
            </a:r>
          </a:p>
        </p:txBody>
      </p:sp>
      <p:sp>
        <p:nvSpPr>
          <p:cNvPr id="4" name="Slide Number Placeholder 3"/>
          <p:cNvSpPr>
            <a:spLocks noGrp="1"/>
          </p:cNvSpPr>
          <p:nvPr>
            <p:ph type="sldNum" sz="quarter" idx="5"/>
          </p:nvPr>
        </p:nvSpPr>
        <p:spPr/>
        <p:txBody>
          <a:bodyPr/>
          <a:lstStyle/>
          <a:p>
            <a:fld id="{E3B36274-F2B9-4C45-BBB4-0EDF4CD651A7}" type="slidenum">
              <a:rPr lang="en-US" smtClean="0"/>
              <a:t>30</a:t>
            </a:fld>
            <a:endParaRPr lang="en-US"/>
          </a:p>
        </p:txBody>
      </p:sp>
    </p:spTree>
    <p:extLst>
      <p:ext uri="{BB962C8B-B14F-4D97-AF65-F5344CB8AC3E}">
        <p14:creationId xmlns:p14="http://schemas.microsoft.com/office/powerpoint/2010/main" val="1208035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Georgia" pitchFamily="18" charset="0"/>
              </a:rPr>
              <a:t>Discharge from a storm water pipe during extended periods of dry weather </a:t>
            </a:r>
            <a:r>
              <a:rPr lang="en-US" sz="1200" dirty="0">
                <a:latin typeface="Georgia" pitchFamily="18" charset="0"/>
                <a:cs typeface="Arial" pitchFamily="34" charset="0"/>
              </a:rPr>
              <a:t>(greater than 72 hours, 3 full days) </a:t>
            </a:r>
            <a:r>
              <a:rPr lang="en-US" sz="1200" dirty="0">
                <a:latin typeface="Georgia" pitchFamily="18" charset="0"/>
              </a:rPr>
              <a:t>should raise some alarm that it may not be stormwater.  This may be an indication of a Potential Illicit Discharge and should be reported to your supervisor.</a:t>
            </a:r>
          </a:p>
        </p:txBody>
      </p:sp>
      <p:sp>
        <p:nvSpPr>
          <p:cNvPr id="4" name="Slide Number Placeholder 3"/>
          <p:cNvSpPr>
            <a:spLocks noGrp="1"/>
          </p:cNvSpPr>
          <p:nvPr>
            <p:ph type="sldNum" sz="quarter" idx="10"/>
          </p:nvPr>
        </p:nvSpPr>
        <p:spPr/>
        <p:txBody>
          <a:bodyPr/>
          <a:lstStyle/>
          <a:p>
            <a:fld id="{0FB26167-9E81-4EFC-81C4-A63B3DC92E52}" type="slidenum">
              <a:rPr lang="en-US" smtClean="0"/>
              <a:t>31</a:t>
            </a:fld>
            <a:endParaRPr lang="en-US" dirty="0"/>
          </a:p>
        </p:txBody>
      </p:sp>
    </p:spTree>
    <p:extLst>
      <p:ext uri="{BB962C8B-B14F-4D97-AF65-F5344CB8AC3E}">
        <p14:creationId xmlns:p14="http://schemas.microsoft.com/office/powerpoint/2010/main" val="26835858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sz="1200" dirty="0">
                <a:latin typeface="Georgia" pitchFamily="18" charset="0"/>
              </a:rPr>
              <a:t>Establish what type of odor is being smelled.  Is it musty, a sulfurous or sewage smell, or it similar to gas or petroleum? Try</a:t>
            </a:r>
            <a:r>
              <a:rPr lang="en-US" sz="1200" i="0" dirty="0">
                <a:latin typeface="Georgia" pitchFamily="18" charset="0"/>
              </a:rPr>
              <a:t> to determine the source of the</a:t>
            </a:r>
            <a:r>
              <a:rPr lang="en-US" sz="1200" dirty="0">
                <a:latin typeface="Georgia" pitchFamily="18" charset="0"/>
              </a:rPr>
              <a:t> odor to make sure the odor is coming from the potential illicit discharge.  In some situations the source of the odor can be misleading; it may actually be shrubs, trash, carrion or animal waste. Never get too close to a strange discharge - they can be dangerous!  Never inhale the air directly off an open source as many potential contaminants are harmful to nasal membranes and lung tissue.</a:t>
            </a:r>
          </a:p>
        </p:txBody>
      </p:sp>
      <p:sp>
        <p:nvSpPr>
          <p:cNvPr id="4" name="Slide Number Placeholder 3"/>
          <p:cNvSpPr>
            <a:spLocks noGrp="1"/>
          </p:cNvSpPr>
          <p:nvPr>
            <p:ph type="sldNum" sz="quarter" idx="10"/>
          </p:nvPr>
        </p:nvSpPr>
        <p:spPr/>
        <p:txBody>
          <a:bodyPr/>
          <a:lstStyle/>
          <a:p>
            <a:fld id="{0FB26167-9E81-4EFC-81C4-A63B3DC92E52}" type="slidenum">
              <a:rPr lang="en-US" smtClean="0"/>
              <a:t>32</a:t>
            </a:fld>
            <a:endParaRPr lang="en-US" dirty="0"/>
          </a:p>
        </p:txBody>
      </p:sp>
    </p:spTree>
    <p:extLst>
      <p:ext uri="{BB962C8B-B14F-4D97-AF65-F5344CB8AC3E}">
        <p14:creationId xmlns:p14="http://schemas.microsoft.com/office/powerpoint/2010/main" val="39736729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Georgia" pitchFamily="18" charset="0"/>
              </a:rPr>
              <a:t>Continuing, Clarity/Turbidity is the next characteristic. </a:t>
            </a:r>
          </a:p>
          <a:p>
            <a:endParaRPr lang="en-US" sz="1200" dirty="0">
              <a:latin typeface="Georgia" pitchFamily="18" charset="0"/>
            </a:endParaRPr>
          </a:p>
          <a:p>
            <a:r>
              <a:rPr lang="en-US" sz="1200" dirty="0">
                <a:latin typeface="Georgia" pitchFamily="18" charset="0"/>
              </a:rPr>
              <a:t>Turbidity is a measurement of the cloudiness of water, and it is caused by particles that are suspended in the water. </a:t>
            </a:r>
          </a:p>
          <a:p>
            <a:r>
              <a:rPr lang="en-US" sz="1200" dirty="0">
                <a:latin typeface="Georgia" pitchFamily="18" charset="0"/>
              </a:rPr>
              <a:t>Clarity gives us an idea how far light can penetrate into the water.</a:t>
            </a:r>
          </a:p>
          <a:p>
            <a:endParaRPr lang="en-US" sz="1200" dirty="0">
              <a:latin typeface="Georgia" pitchFamily="18" charset="0"/>
            </a:endParaRPr>
          </a:p>
          <a:p>
            <a:r>
              <a:rPr lang="en-US" sz="1200" dirty="0">
                <a:latin typeface="Georgia" pitchFamily="18" charset="0"/>
              </a:rPr>
              <a:t>Characteristics of these two include: </a:t>
            </a:r>
          </a:p>
          <a:p>
            <a:r>
              <a:rPr lang="en-US" sz="1200" dirty="0">
                <a:latin typeface="Georgia" pitchFamily="18" charset="0"/>
              </a:rPr>
              <a:t>Clear, Cloudy, Opaque, and Grayness.</a:t>
            </a:r>
          </a:p>
          <a:p>
            <a:endParaRPr lang="en-US" sz="1200" dirty="0">
              <a:latin typeface="Georgia" pitchFamily="18" charset="0"/>
            </a:endParaRPr>
          </a:p>
          <a:p>
            <a:r>
              <a:rPr lang="en-US" sz="1200" dirty="0">
                <a:latin typeface="Georgia" pitchFamily="18" charset="0"/>
              </a:rPr>
              <a:t>Is the water murky? If so, a Potential Illicit Discharge may be present.   If obvious, note the source.</a:t>
            </a:r>
          </a:p>
        </p:txBody>
      </p:sp>
      <p:sp>
        <p:nvSpPr>
          <p:cNvPr id="4" name="Slide Number Placeholder 3"/>
          <p:cNvSpPr>
            <a:spLocks noGrp="1"/>
          </p:cNvSpPr>
          <p:nvPr>
            <p:ph type="sldNum" sz="quarter" idx="10"/>
          </p:nvPr>
        </p:nvSpPr>
        <p:spPr/>
        <p:txBody>
          <a:bodyPr/>
          <a:lstStyle/>
          <a:p>
            <a:fld id="{0FB26167-9E81-4EFC-81C4-A63B3DC92E52}" type="slidenum">
              <a:rPr lang="en-US" smtClean="0"/>
              <a:t>33</a:t>
            </a:fld>
            <a:endParaRPr lang="en-US" dirty="0"/>
          </a:p>
        </p:txBody>
      </p:sp>
    </p:spTree>
    <p:extLst>
      <p:ext uri="{BB962C8B-B14F-4D97-AF65-F5344CB8AC3E}">
        <p14:creationId xmlns:p14="http://schemas.microsoft.com/office/powerpoint/2010/main" val="3212476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Georgia" pitchFamily="18" charset="0"/>
              </a:rPr>
              <a:t>Unnatural color of water can also indicate an illicit discharge. Do not try to assess the color of water by looking directly into the waterway. Water depth, substrate composition, aquatic plants, and sky conditions can all influence your perception of color. </a:t>
            </a:r>
          </a:p>
          <a:p>
            <a:endParaRPr lang="en-US" sz="1200" dirty="0">
              <a:latin typeface="Georgia" pitchFamily="18" charset="0"/>
            </a:endParaRPr>
          </a:p>
          <a:p>
            <a:r>
              <a:rPr lang="en-US" sz="1200" dirty="0">
                <a:latin typeface="Georgia" pitchFamily="18" charset="0"/>
              </a:rPr>
              <a:t>But certainly the obvious, such as that shown in the pictures on the right, can be easily identified.</a:t>
            </a:r>
          </a:p>
        </p:txBody>
      </p:sp>
      <p:sp>
        <p:nvSpPr>
          <p:cNvPr id="4" name="Slide Number Placeholder 3"/>
          <p:cNvSpPr>
            <a:spLocks noGrp="1"/>
          </p:cNvSpPr>
          <p:nvPr>
            <p:ph type="sldNum" sz="quarter" idx="10"/>
          </p:nvPr>
        </p:nvSpPr>
        <p:spPr/>
        <p:txBody>
          <a:bodyPr/>
          <a:lstStyle/>
          <a:p>
            <a:fld id="{0FB26167-9E81-4EFC-81C4-A63B3DC92E52}" type="slidenum">
              <a:rPr lang="en-US" smtClean="0"/>
              <a:t>34</a:t>
            </a:fld>
            <a:endParaRPr lang="en-US" dirty="0"/>
          </a:p>
        </p:txBody>
      </p:sp>
    </p:spTree>
    <p:extLst>
      <p:ext uri="{BB962C8B-B14F-4D97-AF65-F5344CB8AC3E}">
        <p14:creationId xmlns:p14="http://schemas.microsoft.com/office/powerpoint/2010/main" val="2304038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itchFamily="18" charset="0"/>
              </a:rPr>
              <a:t>Solids and floatables in a water stream or body is also a sign of a Potential Illicit Discharge.  A visual observation can usually be seen from a distance making it more noticeable than other indicators. This may include Garbage, Sewage, Oily Sheens, or Suds.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itchFamily="18" charset="0"/>
              </a:rPr>
              <a:t> </a:t>
            </a:r>
          </a:p>
          <a:p>
            <a:pPr defTabSz="966529">
              <a:defRPr/>
            </a:pPr>
            <a:r>
              <a:rPr lang="en-US" sz="1200" dirty="0">
                <a:latin typeface="Georgia" pitchFamily="18" charset="0"/>
              </a:rPr>
              <a:t>Both pictures show examples of an oily sheen.  Such a condition can be natural and not indicative of petroleum. You can use a stick to stir the water to determine whether it’s a naturally occurring sheen or petroleum-based sheen. Petroleum sheens will swirl and re-adhere quickly while naturally occurring sheens will separate into clumps with jagged edges.</a:t>
            </a:r>
            <a:endParaRPr lang="en-US" sz="1200" dirty="0">
              <a:latin typeface="Georgia" pitchFamily="18" charset="0"/>
              <a:cs typeface="Arial" pitchFamily="34" charset="0"/>
            </a:endParaRPr>
          </a:p>
        </p:txBody>
      </p:sp>
      <p:sp>
        <p:nvSpPr>
          <p:cNvPr id="4" name="Slide Number Placeholder 3"/>
          <p:cNvSpPr>
            <a:spLocks noGrp="1"/>
          </p:cNvSpPr>
          <p:nvPr>
            <p:ph type="sldNum" sz="quarter" idx="10"/>
          </p:nvPr>
        </p:nvSpPr>
        <p:spPr/>
        <p:txBody>
          <a:bodyPr/>
          <a:lstStyle/>
          <a:p>
            <a:fld id="{0FB26167-9E81-4EFC-81C4-A63B3DC92E52}" type="slidenum">
              <a:rPr lang="en-US" smtClean="0"/>
              <a:t>35</a:t>
            </a:fld>
            <a:endParaRPr lang="en-US" dirty="0"/>
          </a:p>
        </p:txBody>
      </p:sp>
    </p:spTree>
    <p:extLst>
      <p:ext uri="{BB962C8B-B14F-4D97-AF65-F5344CB8AC3E}">
        <p14:creationId xmlns:p14="http://schemas.microsoft.com/office/powerpoint/2010/main" val="2681925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dirty="0"/>
              <a:t>Foam or suds can also be either natural or manmade. Naturally occurring suds will break up quickly and are generally clear or white but will turn brown over time.  Manmade foam or suds are white and can have a sweet or scented odor. Naturally occurring floatables should NOT be reported as potentially illicit.  </a:t>
            </a:r>
            <a:endParaRPr lang="en-US" sz="1200" dirty="0">
              <a:latin typeface="Georgia" pitchFamily="18" charset="0"/>
            </a:endParaRPr>
          </a:p>
        </p:txBody>
      </p:sp>
      <p:sp>
        <p:nvSpPr>
          <p:cNvPr id="4" name="Slide Number Placeholder 3"/>
          <p:cNvSpPr>
            <a:spLocks noGrp="1"/>
          </p:cNvSpPr>
          <p:nvPr>
            <p:ph type="sldNum" sz="quarter" idx="10"/>
          </p:nvPr>
        </p:nvSpPr>
        <p:spPr/>
        <p:txBody>
          <a:bodyPr/>
          <a:lstStyle/>
          <a:p>
            <a:fld id="{0FB26167-9E81-4EFC-81C4-A63B3DC92E52}" type="slidenum">
              <a:rPr lang="en-US" smtClean="0"/>
              <a:t>36</a:t>
            </a:fld>
            <a:endParaRPr lang="en-US" dirty="0"/>
          </a:p>
        </p:txBody>
      </p:sp>
    </p:spTree>
    <p:extLst>
      <p:ext uri="{BB962C8B-B14F-4D97-AF65-F5344CB8AC3E}">
        <p14:creationId xmlns:p14="http://schemas.microsoft.com/office/powerpoint/2010/main" val="2681925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5">
              <a:defRPr/>
            </a:pPr>
            <a:r>
              <a:rPr lang="en-US" dirty="0"/>
              <a:t>Vegetation can also indicate an illicit discharge.  Some pollutants may kill vegetation while others may promote excessive growth of algae or other vegetation.</a:t>
            </a:r>
          </a:p>
        </p:txBody>
      </p:sp>
      <p:sp>
        <p:nvSpPr>
          <p:cNvPr id="4" name="Slide Number Placeholder 3"/>
          <p:cNvSpPr>
            <a:spLocks noGrp="1"/>
          </p:cNvSpPr>
          <p:nvPr>
            <p:ph type="sldNum" sz="quarter" idx="10"/>
          </p:nvPr>
        </p:nvSpPr>
        <p:spPr/>
        <p:txBody>
          <a:bodyPr/>
          <a:lstStyle/>
          <a:p>
            <a:fld id="{0FB26167-9E81-4EFC-81C4-A63B3DC92E52}" type="slidenum">
              <a:rPr lang="en-US" smtClean="0"/>
              <a:t>37</a:t>
            </a:fld>
            <a:endParaRPr lang="en-US" dirty="0"/>
          </a:p>
        </p:txBody>
      </p:sp>
    </p:spTree>
    <p:extLst>
      <p:ext uri="{BB962C8B-B14F-4D97-AF65-F5344CB8AC3E}">
        <p14:creationId xmlns:p14="http://schemas.microsoft.com/office/powerpoint/2010/main" val="40957958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Illicit discharge may cause staining.  Sewage may be present if there is black staining inside the drainage pipe; visible evidence of sanitary waste, such as toilet paper or opaque or gray water.  Certainly, there also may be an odor.</a:t>
            </a:r>
          </a:p>
          <a:p>
            <a:pPr marL="0" marR="0" indent="0" algn="l" defTabSz="914400" rtl="0" eaLnBrk="1" fontAlgn="auto" latinLnBrk="0" hangingPunct="1">
              <a:lnSpc>
                <a:spcPct val="100000"/>
              </a:lnSpc>
              <a:spcBef>
                <a:spcPts val="0"/>
              </a:spcBef>
              <a:spcAft>
                <a:spcPts val="0"/>
              </a:spcAft>
              <a:buClrTx/>
              <a:buSzTx/>
              <a:buFontTx/>
              <a:buNone/>
              <a:tabLst/>
              <a:defRPr/>
            </a:pPr>
            <a:endParaRPr lang="en-US" kern="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kern="0" dirty="0">
                <a:latin typeface="+mn-lt"/>
              </a:rPr>
              <a:t>Do not report a rusty pipe as a Potential Illicit discharge!  Do report it if there is an indication that something else caused premature rust or that the rust originated from upstream.</a:t>
            </a:r>
          </a:p>
          <a:p>
            <a:endParaRPr lang="en-US" dirty="0"/>
          </a:p>
        </p:txBody>
      </p:sp>
      <p:sp>
        <p:nvSpPr>
          <p:cNvPr id="4" name="Slide Number Placeholder 3"/>
          <p:cNvSpPr>
            <a:spLocks noGrp="1"/>
          </p:cNvSpPr>
          <p:nvPr>
            <p:ph type="sldNum" sz="quarter" idx="10"/>
          </p:nvPr>
        </p:nvSpPr>
        <p:spPr/>
        <p:txBody>
          <a:bodyPr/>
          <a:lstStyle/>
          <a:p>
            <a:fld id="{0FB26167-9E81-4EFC-81C4-A63B3DC92E52}" type="slidenum">
              <a:rPr lang="en-US" smtClean="0"/>
              <a:t>38</a:t>
            </a:fld>
            <a:endParaRPr lang="en-US" dirty="0"/>
          </a:p>
        </p:txBody>
      </p:sp>
    </p:spTree>
    <p:extLst>
      <p:ext uri="{BB962C8B-B14F-4D97-AF65-F5344CB8AC3E}">
        <p14:creationId xmlns:p14="http://schemas.microsoft.com/office/powerpoint/2010/main" val="33895058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a:t>Deposits are sometimes indicators too. For example, gray-white deposits can be from illegal dumping of concrete truck washouts and crystalline powder can indicate the discharge of fertilizer wastes.</a:t>
            </a:r>
          </a:p>
        </p:txBody>
      </p:sp>
      <p:sp>
        <p:nvSpPr>
          <p:cNvPr id="4" name="Slide Number Placeholder 3"/>
          <p:cNvSpPr>
            <a:spLocks noGrp="1"/>
          </p:cNvSpPr>
          <p:nvPr>
            <p:ph type="sldNum" sz="quarter" idx="10"/>
          </p:nvPr>
        </p:nvSpPr>
        <p:spPr/>
        <p:txBody>
          <a:bodyPr/>
          <a:lstStyle/>
          <a:p>
            <a:fld id="{0FB26167-9E81-4EFC-81C4-A63B3DC92E52}" type="slidenum">
              <a:rPr lang="en-US" smtClean="0"/>
              <a:t>39</a:t>
            </a:fld>
            <a:endParaRPr lang="en-US" dirty="0"/>
          </a:p>
        </p:txBody>
      </p:sp>
    </p:spTree>
    <p:extLst>
      <p:ext uri="{BB962C8B-B14F-4D97-AF65-F5344CB8AC3E}">
        <p14:creationId xmlns:p14="http://schemas.microsoft.com/office/powerpoint/2010/main" val="1181720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4</a:t>
            </a:fld>
            <a:endParaRPr lang="en-US"/>
          </a:p>
        </p:txBody>
      </p:sp>
    </p:spTree>
    <p:extLst>
      <p:ext uri="{BB962C8B-B14F-4D97-AF65-F5344CB8AC3E}">
        <p14:creationId xmlns:p14="http://schemas.microsoft.com/office/powerpoint/2010/main" val="12327610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Middlesex largely </a:t>
            </a:r>
            <a:r>
              <a:rPr lang="en-US" dirty="0"/>
              <a:t>relies on the County Conservation district and the Township Engineer, Bud Grove (Skelly and Loy) to monitor discharges from </a:t>
            </a:r>
            <a:r>
              <a:rPr lang="en-US"/>
              <a:t>construction sites.</a:t>
            </a:r>
            <a:endParaRPr lang="en-US" dirty="0"/>
          </a:p>
        </p:txBody>
      </p:sp>
      <p:sp>
        <p:nvSpPr>
          <p:cNvPr id="4" name="Slide Number Placeholder 3"/>
          <p:cNvSpPr>
            <a:spLocks noGrp="1"/>
          </p:cNvSpPr>
          <p:nvPr>
            <p:ph type="sldNum" sz="quarter" idx="10"/>
          </p:nvPr>
        </p:nvSpPr>
        <p:spPr/>
        <p:txBody>
          <a:bodyPr/>
          <a:lstStyle/>
          <a:p>
            <a:fld id="{029FFF84-6875-4681-9B42-399BDA258BF0}" type="slidenum">
              <a:rPr lang="en-US" smtClean="0"/>
              <a:pPr/>
              <a:t>41</a:t>
            </a:fld>
            <a:endParaRPr lang="en-US" dirty="0"/>
          </a:p>
        </p:txBody>
      </p:sp>
    </p:spTree>
    <p:extLst>
      <p:ext uri="{BB962C8B-B14F-4D97-AF65-F5344CB8AC3E}">
        <p14:creationId xmlns:p14="http://schemas.microsoft.com/office/powerpoint/2010/main" val="14812516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Township will be intensifying monitoring the functionality of Stormwater Management facilities. </a:t>
            </a:r>
          </a:p>
          <a:p>
            <a:endParaRPr lang="en-US" dirty="0"/>
          </a:p>
          <a:p>
            <a:r>
              <a:rPr lang="en-US" dirty="0"/>
              <a:t>Maintenance is required to make sure facilities perform as designed. </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(Click) </a:t>
            </a:r>
            <a:r>
              <a:rPr lang="en-US" sz="1200" i="0" kern="1200" dirty="0">
                <a:solidFill>
                  <a:schemeClr val="tx1"/>
                </a:solidFill>
                <a:effectLst/>
                <a:latin typeface="+mn-lt"/>
                <a:ea typeface="+mn-ea"/>
                <a:cs typeface="+mn-cs"/>
              </a:rPr>
              <a:t>The Township, homeowners’ Associations, or private land owners are responsible to operate and maintain stormwater facilities.  It depends on who constructed the facilities and who accepted ongoing maintenance responsibility.</a:t>
            </a:r>
            <a:endParaRPr lang="en-US" i="0" dirty="0"/>
          </a:p>
          <a:p>
            <a:endParaRPr lang="en-US" dirty="0"/>
          </a:p>
          <a:p>
            <a:r>
              <a:rPr lang="en-US" dirty="0"/>
              <a:t>Currently, the Township relies on the County Conservation District, the Township Engineer, and Mark Carpenter for enforcement.  But all of you are front line scouts.  Report stormwater facilities that don’t look right to your supervisor.</a:t>
            </a:r>
          </a:p>
        </p:txBody>
      </p:sp>
      <p:sp>
        <p:nvSpPr>
          <p:cNvPr id="4" name="Slide Number Placeholder 3"/>
          <p:cNvSpPr>
            <a:spLocks noGrp="1"/>
          </p:cNvSpPr>
          <p:nvPr>
            <p:ph type="sldNum" sz="quarter" idx="5"/>
          </p:nvPr>
        </p:nvSpPr>
        <p:spPr/>
        <p:txBody>
          <a:bodyPr/>
          <a:lstStyle/>
          <a:p>
            <a:fld id="{E3B36274-F2B9-4C45-BBB4-0EDF4CD651A7}" type="slidenum">
              <a:rPr lang="en-US" smtClean="0"/>
              <a:t>42</a:t>
            </a:fld>
            <a:endParaRPr lang="en-US"/>
          </a:p>
        </p:txBody>
      </p:sp>
    </p:spTree>
    <p:extLst>
      <p:ext uri="{BB962C8B-B14F-4D97-AF65-F5344CB8AC3E}">
        <p14:creationId xmlns:p14="http://schemas.microsoft.com/office/powerpoint/2010/main" val="27472751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examples of functional stormwater facilities</a:t>
            </a:r>
          </a:p>
        </p:txBody>
      </p:sp>
      <p:sp>
        <p:nvSpPr>
          <p:cNvPr id="4" name="Slide Number Placeholder 3"/>
          <p:cNvSpPr>
            <a:spLocks noGrp="1"/>
          </p:cNvSpPr>
          <p:nvPr>
            <p:ph type="sldNum" sz="quarter" idx="5"/>
          </p:nvPr>
        </p:nvSpPr>
        <p:spPr/>
        <p:txBody>
          <a:bodyPr/>
          <a:lstStyle/>
          <a:p>
            <a:fld id="{E3B36274-F2B9-4C45-BBB4-0EDF4CD651A7}" type="slidenum">
              <a:rPr lang="en-US" smtClean="0"/>
              <a:t>43</a:t>
            </a:fld>
            <a:endParaRPr lang="en-US"/>
          </a:p>
        </p:txBody>
      </p:sp>
    </p:spTree>
    <p:extLst>
      <p:ext uri="{BB962C8B-B14F-4D97-AF65-F5344CB8AC3E}">
        <p14:creationId xmlns:p14="http://schemas.microsoft.com/office/powerpoint/2010/main" val="18524551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facility that needs repair.</a:t>
            </a:r>
          </a:p>
        </p:txBody>
      </p:sp>
      <p:sp>
        <p:nvSpPr>
          <p:cNvPr id="4" name="Slide Number Placeholder 3"/>
          <p:cNvSpPr>
            <a:spLocks noGrp="1"/>
          </p:cNvSpPr>
          <p:nvPr>
            <p:ph type="sldNum" sz="quarter" idx="5"/>
          </p:nvPr>
        </p:nvSpPr>
        <p:spPr/>
        <p:txBody>
          <a:bodyPr/>
          <a:lstStyle/>
          <a:p>
            <a:fld id="{E3B36274-F2B9-4C45-BBB4-0EDF4CD651A7}" type="slidenum">
              <a:rPr lang="en-US" smtClean="0"/>
              <a:t>44</a:t>
            </a:fld>
            <a:endParaRPr lang="en-US"/>
          </a:p>
        </p:txBody>
      </p:sp>
    </p:spTree>
    <p:extLst>
      <p:ext uri="{BB962C8B-B14F-4D97-AF65-F5344CB8AC3E}">
        <p14:creationId xmlns:p14="http://schemas.microsoft.com/office/powerpoint/2010/main" val="21756079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MCM#6 focuses on the Township’s operations and procedures to prevent and reduce pollution emanating from Township-owned property exclusive of streets and roads. </a:t>
            </a:r>
          </a:p>
          <a:p>
            <a:endParaRPr lang="en-US" dirty="0"/>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45</a:t>
            </a:fld>
            <a:endParaRPr lang="en-US"/>
          </a:p>
        </p:txBody>
      </p:sp>
    </p:spTree>
    <p:extLst>
      <p:ext uri="{BB962C8B-B14F-4D97-AF65-F5344CB8AC3E}">
        <p14:creationId xmlns:p14="http://schemas.microsoft.com/office/powerpoint/2010/main" val="40205729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at the beginning we said MS4 is all about Clean Water, Stormwater, Urban Water?  The Urbanized areas regulated by the MS4 permit are delineated by the US Census Bureau in the latest 10-year Census.  The designation is largely based on population density, but the US Census Bureau has incorporated a couple other criteria related to impervious surface.</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46</a:t>
            </a:fld>
            <a:endParaRPr lang="en-US"/>
          </a:p>
        </p:txBody>
      </p:sp>
    </p:spTree>
    <p:extLst>
      <p:ext uri="{BB962C8B-B14F-4D97-AF65-F5344CB8AC3E}">
        <p14:creationId xmlns:p14="http://schemas.microsoft.com/office/powerpoint/2010/main" val="36658752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Middlesex, the Urbanized Area (highlighted in pink on the slide) surrounds the Miracle Mile where the trucking operations and warehousing are generally located.</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47</a:t>
            </a:fld>
            <a:endParaRPr lang="en-US"/>
          </a:p>
        </p:txBody>
      </p:sp>
    </p:spTree>
    <p:extLst>
      <p:ext uri="{BB962C8B-B14F-4D97-AF65-F5344CB8AC3E}">
        <p14:creationId xmlns:p14="http://schemas.microsoft.com/office/powerpoint/2010/main" val="2664989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regulated area also includes adjacent land that flows into the urban area before reaching a stream, shown in yellow.  Anderson Park is the only Township-owned property that is in the regulated MS4. </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48</a:t>
            </a:fld>
            <a:endParaRPr lang="en-US"/>
          </a:p>
        </p:txBody>
      </p:sp>
    </p:spTree>
    <p:extLst>
      <p:ext uri="{BB962C8B-B14F-4D97-AF65-F5344CB8AC3E}">
        <p14:creationId xmlns:p14="http://schemas.microsoft.com/office/powerpoint/2010/main" val="1859980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Anderson Park is the only site that is REGULATED.  However, the Township wants all Township-owned properties to be kept ship-shape and clean, including the Township building with its maintenance and police operations.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what does the SOP, say to Middlesex Maintenance Crew?</a:t>
            </a:r>
          </a:p>
          <a:p>
            <a:endParaRPr lang="en-US" dirty="0">
              <a:latin typeface="Arial" panose="020B0604020202020204" pitchFamily="34" charset="0"/>
              <a:cs typeface="Arial" panose="020B0604020202020204" pitchFamily="34" charset="0"/>
            </a:endParaRPr>
          </a:p>
          <a:p>
            <a:pPr marL="228600" indent="-228600">
              <a:buAutoNum type="arabicPeriod"/>
            </a:pPr>
            <a:r>
              <a:rPr lang="en-US" dirty="0">
                <a:latin typeface="Arial" panose="020B0604020202020204" pitchFamily="34" charset="0"/>
                <a:cs typeface="Arial" panose="020B0604020202020204" pitchFamily="34" charset="0"/>
              </a:rPr>
              <a:t>Barry, as the Roadway Supervisor, has the responsibility to make sure you do the jobs listed on the slide.</a:t>
            </a:r>
          </a:p>
          <a:p>
            <a:pPr marL="228600" indent="-228600">
              <a:buAutoNum type="arabicPeriod"/>
            </a:pPr>
            <a:r>
              <a:rPr lang="en-US" dirty="0">
                <a:latin typeface="Arial" panose="020B0604020202020204" pitchFamily="34" charset="0"/>
                <a:cs typeface="Arial" panose="020B0604020202020204" pitchFamily="34" charset="0"/>
              </a:rPr>
              <a:t>The SOP lists the </a:t>
            </a:r>
            <a:r>
              <a:rPr lang="en-US" u="sng" dirty="0">
                <a:latin typeface="Arial" panose="020B0604020202020204" pitchFamily="34" charset="0"/>
                <a:cs typeface="Arial" panose="020B0604020202020204" pitchFamily="34" charset="0"/>
              </a:rPr>
              <a:t>MINIMUM</a:t>
            </a:r>
            <a:r>
              <a:rPr lang="en-US" dirty="0">
                <a:latin typeface="Arial" panose="020B0604020202020204" pitchFamily="34" charset="0"/>
                <a:cs typeface="Arial" panose="020B0604020202020204" pitchFamily="34" charset="0"/>
              </a:rPr>
              <a:t> frequency for completion of jobs</a:t>
            </a:r>
          </a:p>
          <a:p>
            <a:pPr marL="228600" indent="-228600">
              <a:buAutoNum type="arabicPeriod"/>
            </a:pPr>
            <a:r>
              <a:rPr lang="en-US" dirty="0">
                <a:latin typeface="Arial" panose="020B0604020202020204" pitchFamily="34" charset="0"/>
                <a:cs typeface="Arial" panose="020B0604020202020204" pitchFamily="34" charset="0"/>
              </a:rPr>
              <a:t>Examples: </a:t>
            </a:r>
          </a:p>
          <a:p>
            <a:pPr marL="685800" lvl="1" indent="-228600">
              <a:buFont typeface="+mj-lt"/>
              <a:buAutoNum type="alphaUcPeriod"/>
            </a:pPr>
            <a:r>
              <a:rPr lang="en-US" dirty="0">
                <a:latin typeface="Arial" panose="020B0604020202020204" pitchFamily="34" charset="0"/>
                <a:cs typeface="Arial" panose="020B0604020202020204" pitchFamily="34" charset="0"/>
              </a:rPr>
              <a:t>Collect and deposit trash and pet waste in trash bins 1x month…year round</a:t>
            </a:r>
          </a:p>
          <a:p>
            <a:pPr marL="685800" lvl="1" indent="-228600">
              <a:buFont typeface="+mj-lt"/>
              <a:buAutoNum type="alphaUcPeriod"/>
            </a:pPr>
            <a:r>
              <a:rPr lang="en-US" dirty="0">
                <a:latin typeface="Arial" panose="020B0604020202020204" pitchFamily="34" charset="0"/>
                <a:cs typeface="Arial" panose="020B0604020202020204" pitchFamily="34" charset="0"/>
              </a:rPr>
              <a:t>Mowing 1x week…during the growing season</a:t>
            </a:r>
          </a:p>
          <a:p>
            <a:pPr marL="685800" lvl="1" indent="-228600">
              <a:buFont typeface="+mj-lt"/>
              <a:buAutoNum type="alphaUcPeriod"/>
            </a:pPr>
            <a:r>
              <a:rPr lang="en-US" dirty="0">
                <a:latin typeface="Arial" panose="020B0604020202020204" pitchFamily="34" charset="0"/>
                <a:cs typeface="Arial" panose="020B0604020202020204" pitchFamily="34" charset="0"/>
              </a:rPr>
              <a:t>Leaf collection 2x in November</a:t>
            </a:r>
          </a:p>
          <a:p>
            <a:pPr marL="685800" lvl="1" indent="-228600">
              <a:buFont typeface="+mj-lt"/>
              <a:buAutoNum type="alphaUcPeriod"/>
            </a:pPr>
            <a:r>
              <a:rPr lang="en-US" dirty="0">
                <a:latin typeface="Arial" panose="020B0604020202020204" pitchFamily="34" charset="0"/>
                <a:cs typeface="Arial" panose="020B0604020202020204" pitchFamily="34" charset="0"/>
              </a:rPr>
              <a:t>Trimming Trees and pick up debris, as needed</a:t>
            </a:r>
          </a:p>
          <a:p>
            <a:pPr marL="228600" lvl="0" indent="-228600">
              <a:buAutoNum type="arabicPeriod"/>
            </a:pPr>
            <a:r>
              <a:rPr lang="en-US" dirty="0">
                <a:latin typeface="Arial" panose="020B0604020202020204" pitchFamily="34" charset="0"/>
                <a:cs typeface="Arial" panose="020B0604020202020204" pitchFamily="34" charset="0"/>
              </a:rPr>
              <a:t>It provides other direction. For example, when you mow, you will direct clippings away from stormwater conveyance.  So that means don’t put clippings in gutters or inlets.  If you do…you will need to sweep up, collect and dispose of the clippings because clippings are not pure water so they are considered a pollutant. And of course they can cause other problems too, like blocking inlets and causing ponding water on roadways.</a:t>
            </a:r>
          </a:p>
          <a:p>
            <a:pPr marL="228600" lvl="0" indent="-228600">
              <a:buAutoNum type="arabicPeriod"/>
            </a:pPr>
            <a:r>
              <a:rPr lang="en-US" dirty="0">
                <a:latin typeface="Arial" panose="020B0604020202020204" pitchFamily="34" charset="0"/>
                <a:cs typeface="Arial" panose="020B0604020202020204" pitchFamily="34" charset="0"/>
              </a:rPr>
              <a:t>The SOP states that refuse will be emptied and disposed by a certified refuse hauler.</a:t>
            </a:r>
          </a:p>
          <a:p>
            <a:pPr marL="228600" indent="-228600">
              <a:buAutoNum type="arabicPeriod"/>
            </a:pPr>
            <a:endParaRPr lang="en-US" dirty="0">
              <a:latin typeface="Arial" panose="020B0604020202020204" pitchFamily="34" charset="0"/>
              <a:cs typeface="Arial" panose="020B0604020202020204" pitchFamily="34" charset="0"/>
            </a:endParaRPr>
          </a:p>
          <a:p>
            <a:pPr marL="228600" indent="-228600">
              <a:buAutoNum type="arabicPeriod"/>
            </a:pPr>
            <a:endParaRPr lang="en-US" dirty="0">
              <a:latin typeface="Arial" panose="020B0604020202020204" pitchFamily="34" charset="0"/>
              <a:cs typeface="Arial" panose="020B0604020202020204" pitchFamily="34" charset="0"/>
            </a:endParaRP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49</a:t>
            </a:fld>
            <a:endParaRPr lang="en-US"/>
          </a:p>
        </p:txBody>
      </p:sp>
    </p:spTree>
    <p:extLst>
      <p:ext uri="{BB962C8B-B14F-4D97-AF65-F5344CB8AC3E}">
        <p14:creationId xmlns:p14="http://schemas.microsoft.com/office/powerpoint/2010/main" val="5657740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50</a:t>
            </a:fld>
            <a:endParaRPr lang="en-US"/>
          </a:p>
        </p:txBody>
      </p:sp>
    </p:spTree>
    <p:extLst>
      <p:ext uri="{BB962C8B-B14F-4D97-AF65-F5344CB8AC3E}">
        <p14:creationId xmlns:p14="http://schemas.microsoft.com/office/powerpoint/2010/main" val="3277905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(Wait and then click) </a:t>
            </a:r>
            <a:r>
              <a:rPr lang="en-US" dirty="0"/>
              <a:t>No trick questions here…rain and snow melt.</a:t>
            </a:r>
          </a:p>
        </p:txBody>
      </p:sp>
      <p:sp>
        <p:nvSpPr>
          <p:cNvPr id="4" name="Slide Number Placeholder 3"/>
          <p:cNvSpPr>
            <a:spLocks noGrp="1"/>
          </p:cNvSpPr>
          <p:nvPr>
            <p:ph type="sldNum" sz="quarter" idx="5"/>
          </p:nvPr>
        </p:nvSpPr>
        <p:spPr/>
        <p:txBody>
          <a:bodyPr/>
          <a:lstStyle/>
          <a:p>
            <a:fld id="{E3B36274-F2B9-4C45-BBB4-0EDF4CD651A7}" type="slidenum">
              <a:rPr lang="en-US" smtClean="0"/>
              <a:t>5</a:t>
            </a:fld>
            <a:endParaRPr lang="en-US"/>
          </a:p>
        </p:txBody>
      </p:sp>
    </p:spTree>
    <p:extLst>
      <p:ext uri="{BB962C8B-B14F-4D97-AF65-F5344CB8AC3E}">
        <p14:creationId xmlns:p14="http://schemas.microsoft.com/office/powerpoint/2010/main" val="40119539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Township is required to perform activities to prevent/reduce pollutants including more vigorous attention to maintenance, replacement of degrading infrastructure, plus new pollutant reducing project.  All of this is very expensive.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Township was successful in a grant award to fund the Pollutant Reduction Plan Projects or PRPs.</a:t>
            </a:r>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51</a:t>
            </a:fld>
            <a:endParaRPr lang="en-US"/>
          </a:p>
        </p:txBody>
      </p:sp>
    </p:spTree>
    <p:extLst>
      <p:ext uri="{BB962C8B-B14F-4D97-AF65-F5344CB8AC3E}">
        <p14:creationId xmlns:p14="http://schemas.microsoft.com/office/powerpoint/2010/main" val="1306756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Before we walk through the  Township’s PRP projects, let’s understand just a little bit how they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Many PRP Projects rely on reducing pollutants by promoting infiltration into the soil.  The soil acts like a filter by capturing pollutants.  Infiltration also slows the velocity and amount of stormwater runoff and reduces erosion.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(Click)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Infiltrative stormwater management solutions are collectively called “Green” or  Green Stormwater Infrastructure, abbreviated GSI.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(Click)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Traditional inlets and pipes are called grey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52</a:t>
            </a:fld>
            <a:endParaRPr lang="en-US"/>
          </a:p>
        </p:txBody>
      </p:sp>
    </p:spTree>
    <p:extLst>
      <p:ext uri="{BB962C8B-B14F-4D97-AF65-F5344CB8AC3E}">
        <p14:creationId xmlns:p14="http://schemas.microsoft.com/office/powerpoint/2010/main" val="29567244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Arial" panose="020B0604020202020204" pitchFamily="34" charset="0"/>
                <a:ea typeface="+mn-ea"/>
                <a:cs typeface="Arial" panose="020B0604020202020204" pitchFamily="34" charset="0"/>
              </a:rPr>
              <a:t>First up… Open Vegetated channels.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Arial" panose="020B0604020202020204" pitchFamily="34" charset="0"/>
                <a:ea typeface="+mn-ea"/>
                <a:cs typeface="Arial" panose="020B0604020202020204" pitchFamily="34" charset="0"/>
              </a:rPr>
              <a:t>There are 7 proposed v</a:t>
            </a:r>
            <a:r>
              <a:rPr lang="en-US" sz="1400" dirty="0">
                <a:latin typeface="Arial" panose="020B0604020202020204" pitchFamily="34" charset="0"/>
                <a:cs typeface="Arial" panose="020B0604020202020204" pitchFamily="34" charset="0"/>
              </a:rPr>
              <a:t>egetated roadside channel projects. Open vegetated channels can be effective pollutant reducers by simply by maintaining road shoulder stability.  In other words, conveying storm water without causing erosion.  The channels are under evaluation to determine the appropriate solution at each site.  As shown in the pictures, </a:t>
            </a:r>
            <a:r>
              <a:rPr lang="en-US" sz="1400" b="0" i="0" u="none" strike="noStrike" kern="1200" baseline="0" dirty="0">
                <a:solidFill>
                  <a:schemeClr val="tx1"/>
                </a:solidFill>
                <a:latin typeface="Arial" panose="020B0604020202020204" pitchFamily="34" charset="0"/>
                <a:ea typeface="+mn-ea"/>
                <a:cs typeface="Arial" panose="020B0604020202020204" pitchFamily="34" charset="0"/>
              </a:rPr>
              <a:t>check dams are one option under consideration to reduce pollutants.  Another option under consideration includes a subsurface stone bed to enhance infiltration.  Some solutions might mix green and grey infrastructure.</a:t>
            </a:r>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53</a:t>
            </a:fld>
            <a:endParaRPr lang="en-US">
              <a:solidFill>
                <a:prstClr val="black"/>
              </a:solidFill>
              <a:latin typeface="Calibri"/>
            </a:endParaRPr>
          </a:p>
        </p:txBody>
      </p:sp>
    </p:spTree>
    <p:extLst>
      <p:ext uri="{BB962C8B-B14F-4D97-AF65-F5344CB8AC3E}">
        <p14:creationId xmlns:p14="http://schemas.microsoft.com/office/powerpoint/2010/main" val="9146156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Appalachian Drive has some site constraints, but the Township is going to maximize pollutant reduction using a treatment train, which means the construction of two or more pollutant reducing management solutions that are interconnected.  More pollutants are removed as the water moves along the system than would happen if there were only a single treatment.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area along Appalachian Drive drains runoff from a hillside to the east side of the road. There is limited road shoulder. The terrain drops steeply toward an adjacent agricultural field and the bank is eroded. The runoff then concentrates in a dip and continues across the field.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plan here includes installation of an open vegetated channel with a plunge pool located in that dip.  The plunge pool will dissipate the energy of the runoff. The temporary impoundment promotes settlement of sediment and slows the runoff to allow for infiltration to scrub pollutants.</a:t>
            </a:r>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54</a:t>
            </a:fld>
            <a:endParaRPr lang="en-US">
              <a:solidFill>
                <a:prstClr val="black"/>
              </a:solidFill>
              <a:latin typeface="Calibri"/>
            </a:endParaRPr>
          </a:p>
        </p:txBody>
      </p:sp>
    </p:spTree>
    <p:extLst>
      <p:ext uri="{BB962C8B-B14F-4D97-AF65-F5344CB8AC3E}">
        <p14:creationId xmlns:p14="http://schemas.microsoft.com/office/powerpoint/2010/main" val="9146156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spoke of Anderson Park in MCM#6 and the Township proposes a raingarden at this location.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rain garden will add visual interest to the park and will act as a sponge to reduce runoff onto the road.  In addition, the plants will utilize the nutrients, which are considered to be pollutants, for growth.  The project is valuable due to its high visibility and prominent position in the park that will make it attractive for promotion of the MS4 program and a natural education site.</a:t>
            </a:r>
            <a:endParaRPr lang="en-US" dirty="0"/>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55</a:t>
            </a:fld>
            <a:endParaRPr lang="en-US">
              <a:solidFill>
                <a:prstClr val="black"/>
              </a:solidFill>
              <a:latin typeface="Calibri"/>
            </a:endParaRPr>
          </a:p>
        </p:txBody>
      </p:sp>
    </p:spTree>
    <p:extLst>
      <p:ext uri="{BB962C8B-B14F-4D97-AF65-F5344CB8AC3E}">
        <p14:creationId xmlns:p14="http://schemas.microsoft.com/office/powerpoint/2010/main" val="22235121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Bef>
                <a:spcPts val="0"/>
              </a:spcBef>
              <a:spcAft>
                <a:spcPts val="0"/>
              </a:spcAft>
              <a:buFont typeface="Arial" pitchFamily="34" charset="0"/>
              <a:buNone/>
            </a:pPr>
            <a:r>
              <a:rPr lang="en-US" dirty="0"/>
              <a:t>The Township will be undertaking a Stream restoration/ stabilization project on the Frey Phillips Property located </a:t>
            </a:r>
            <a:r>
              <a:rPr lang="en-US" dirty="0">
                <a:solidFill>
                  <a:prstClr val="black"/>
                </a:solidFill>
              </a:rPr>
              <a:t>Northwest of Wolf’s Bridge and West Middlesex Roads. </a:t>
            </a:r>
          </a:p>
          <a:p>
            <a:endParaRPr lang="en-US" dirty="0"/>
          </a:p>
          <a:p>
            <a:r>
              <a:rPr lang="en-US" dirty="0"/>
              <a:t>We talked about the negative impacts to stream health caused by erosion previously in the presentation.  What we didn’t discuss yet is that stream bank erosion is THE largest contributor of sediment to our waterways so stabilizing banks and providing area for floodwater to spread out and slow down is THE MOST EFFICIENT PRP for sediment reduction.</a:t>
            </a:r>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56</a:t>
            </a:fld>
            <a:endParaRPr lang="en-US">
              <a:solidFill>
                <a:prstClr val="black"/>
              </a:solidFill>
              <a:latin typeface="Calibri"/>
            </a:endParaRPr>
          </a:p>
        </p:txBody>
      </p:sp>
    </p:spTree>
    <p:extLst>
      <p:ext uri="{BB962C8B-B14F-4D97-AF65-F5344CB8AC3E}">
        <p14:creationId xmlns:p14="http://schemas.microsoft.com/office/powerpoint/2010/main" val="22235121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pictures show what the stream looks like right now.  The ravine is 4 to more than 8-feet deep and highly eroded.</a:t>
            </a:r>
          </a:p>
          <a:p>
            <a:endParaRPr lang="en-US" dirty="0"/>
          </a:p>
          <a:p>
            <a:r>
              <a:rPr lang="en-US" dirty="0"/>
              <a:t>Left</a:t>
            </a:r>
            <a:r>
              <a:rPr lang="en-US" baseline="0" dirty="0"/>
              <a:t>: An old glass bottle (arrow) freshly exhumed by erosion from the legacy sediment veneering the floor of this little valley. Note the plant roots with the soil still attached to them, a sure sign of active bank erosion.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Right: Debris dams retaining large quantities of fine sediment are ubiquitous along the stream. The little debris dam at the arrow is retaining more than one-half cubic yard of freshly eroded sediment.</a:t>
            </a:r>
          </a:p>
          <a:p>
            <a:endParaRPr lang="en-US" baseline="0" dirty="0"/>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57</a:t>
            </a:fld>
            <a:endParaRPr lang="en-US">
              <a:solidFill>
                <a:prstClr val="black"/>
              </a:solidFill>
              <a:latin typeface="Calibri"/>
            </a:endParaRPr>
          </a:p>
        </p:txBody>
      </p:sp>
    </p:spTree>
    <p:extLst>
      <p:ext uri="{BB962C8B-B14F-4D97-AF65-F5344CB8AC3E}">
        <p14:creationId xmlns:p14="http://schemas.microsoft.com/office/powerpoint/2010/main" val="22235121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plan is to construct a step-pool channel and use rock to dissipate the stream’s erosive energy and stabilize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Left: concept channel cross section view of a boulder weir</a:t>
            </a:r>
          </a:p>
          <a:p>
            <a:r>
              <a:rPr lang="en-US" baseline="0" dirty="0"/>
              <a:t>Right: Concept profile view of a constructed step-pool stream channel</a:t>
            </a:r>
          </a:p>
          <a:p>
            <a:endParaRPr lang="en-US" baseline="0" dirty="0"/>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58</a:t>
            </a:fld>
            <a:endParaRPr lang="en-US">
              <a:solidFill>
                <a:prstClr val="black"/>
              </a:solidFill>
              <a:latin typeface="Calibri"/>
            </a:endParaRPr>
          </a:p>
        </p:txBody>
      </p:sp>
    </p:spTree>
    <p:extLst>
      <p:ext uri="{BB962C8B-B14F-4D97-AF65-F5344CB8AC3E}">
        <p14:creationId xmlns:p14="http://schemas.microsoft.com/office/powerpoint/2010/main" val="22235121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a series of pictures to help you visualize what it will look like in the future.</a:t>
            </a:r>
          </a:p>
          <a:p>
            <a:endParaRPr lang="en-US" baseline="0" dirty="0"/>
          </a:p>
          <a:p>
            <a:r>
              <a:rPr lang="en-US" baseline="0" dirty="0"/>
              <a:t>Photo 1: Similar sized project in Philadelphia </a:t>
            </a:r>
            <a:r>
              <a:rPr lang="en-US" i="1" baseline="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Photo 2: After Construction</a:t>
            </a:r>
            <a:r>
              <a:rPr lang="en-US" i="1" baseline="0" dirty="0"/>
              <a:t>(click)</a:t>
            </a:r>
          </a:p>
          <a:p>
            <a:r>
              <a:rPr lang="en-US" baseline="0" dirty="0"/>
              <a:t>Photo 3: A stream in northwestern PA shortly after the project completion...Larger than the tributary that will be restored…flow in the Middlesex channel will likely be visible in only in wet years and during significant rain events</a:t>
            </a:r>
          </a:p>
        </p:txBody>
      </p:sp>
      <p:sp>
        <p:nvSpPr>
          <p:cNvPr id="4" name="Slide Number Placeholder 3"/>
          <p:cNvSpPr>
            <a:spLocks noGrp="1"/>
          </p:cNvSpPr>
          <p:nvPr>
            <p:ph type="sldNum" sz="quarter" idx="10"/>
          </p:nvPr>
        </p:nvSpPr>
        <p:spPr/>
        <p:txBody>
          <a:bodyPr/>
          <a:lstStyle/>
          <a:p>
            <a:fld id="{E3B36274-F2B9-4C45-BBB4-0EDF4CD651A7}" type="slidenum">
              <a:rPr lang="en-US" smtClean="0">
                <a:solidFill>
                  <a:prstClr val="black"/>
                </a:solidFill>
                <a:latin typeface="Calibri"/>
              </a:rPr>
              <a:pPr/>
              <a:t>59</a:t>
            </a:fld>
            <a:endParaRPr lang="en-US">
              <a:solidFill>
                <a:prstClr val="black"/>
              </a:solidFill>
              <a:latin typeface="Calibri"/>
            </a:endParaRPr>
          </a:p>
        </p:txBody>
      </p:sp>
    </p:spTree>
    <p:extLst>
      <p:ext uri="{BB962C8B-B14F-4D97-AF65-F5344CB8AC3E}">
        <p14:creationId xmlns:p14="http://schemas.microsoft.com/office/powerpoint/2010/main" val="1241878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 list of the acronyms we used in the presentation. </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 one you need to remember is MS4.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others were provide so you become familiar with them… Eventually you too will want to abbreviate some of these long descriptions.</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Alphabetical Acronym List</a:t>
            </a:r>
          </a:p>
          <a:p>
            <a:r>
              <a:rPr lang="en-US" sz="1200" kern="1200" dirty="0">
                <a:solidFill>
                  <a:schemeClr val="tx1"/>
                </a:solidFill>
                <a:effectLst/>
                <a:latin typeface="+mn-lt"/>
                <a:ea typeface="+mn-ea"/>
                <a:cs typeface="+mn-cs"/>
              </a:rPr>
              <a:t>E&amp;S	Erosion and Sedimentation</a:t>
            </a:r>
          </a:p>
          <a:p>
            <a:r>
              <a:rPr lang="en-US" sz="1200" kern="1200" dirty="0">
                <a:solidFill>
                  <a:schemeClr val="tx1"/>
                </a:solidFill>
                <a:effectLst/>
                <a:latin typeface="+mn-lt"/>
                <a:ea typeface="+mn-ea"/>
                <a:cs typeface="+mn-cs"/>
              </a:rPr>
              <a:t>GSI	Green Stormwater Infrastructure</a:t>
            </a:r>
          </a:p>
          <a:p>
            <a:r>
              <a:rPr lang="en-US" sz="1200" kern="1200" dirty="0">
                <a:solidFill>
                  <a:schemeClr val="tx1"/>
                </a:solidFill>
                <a:effectLst/>
                <a:latin typeface="+mn-lt"/>
                <a:ea typeface="+mn-ea"/>
                <a:cs typeface="+mn-cs"/>
              </a:rPr>
              <a:t>IDD&amp;E	Illicit Discharge Detection and Elimination</a:t>
            </a:r>
          </a:p>
          <a:p>
            <a:r>
              <a:rPr lang="en-US" sz="1200" kern="1200" dirty="0">
                <a:solidFill>
                  <a:schemeClr val="tx1"/>
                </a:solidFill>
                <a:effectLst/>
                <a:latin typeface="+mn-lt"/>
                <a:ea typeface="+mn-ea"/>
                <a:cs typeface="+mn-cs"/>
              </a:rPr>
              <a:t>MCM	Minimum Control Measure</a:t>
            </a:r>
          </a:p>
          <a:p>
            <a:r>
              <a:rPr lang="en-US" sz="1200" kern="1200" dirty="0">
                <a:solidFill>
                  <a:schemeClr val="tx1"/>
                </a:solidFill>
                <a:effectLst/>
                <a:latin typeface="+mn-lt"/>
                <a:ea typeface="+mn-ea"/>
                <a:cs typeface="+mn-cs"/>
              </a:rPr>
              <a:t>MS4	Municipal Separate Storm Sewer System</a:t>
            </a:r>
          </a:p>
          <a:p>
            <a:r>
              <a:rPr lang="en-US" sz="1200" kern="1200" dirty="0">
                <a:solidFill>
                  <a:schemeClr val="tx1"/>
                </a:solidFill>
                <a:effectLst/>
                <a:latin typeface="+mn-lt"/>
                <a:ea typeface="+mn-ea"/>
                <a:cs typeface="+mn-cs"/>
              </a:rPr>
              <a:t>PCSM	Post Construction Stormwater Management </a:t>
            </a:r>
          </a:p>
          <a:p>
            <a:r>
              <a:rPr lang="en-US" sz="1200" kern="1200" dirty="0">
                <a:solidFill>
                  <a:schemeClr val="tx1"/>
                </a:solidFill>
                <a:effectLst/>
                <a:latin typeface="+mn-lt"/>
                <a:ea typeface="+mn-ea"/>
                <a:cs typeface="+mn-cs"/>
              </a:rPr>
              <a:t>PRP	Pollutant Reduction Plan</a:t>
            </a:r>
          </a:p>
          <a:p>
            <a:r>
              <a:rPr lang="en-US" sz="1200" kern="1200" dirty="0">
                <a:solidFill>
                  <a:schemeClr val="tx1"/>
                </a:solidFill>
                <a:effectLst/>
                <a:latin typeface="+mn-lt"/>
                <a:ea typeface="+mn-ea"/>
                <a:cs typeface="+mn-cs"/>
              </a:rPr>
              <a:t>SWMP	Stormwater Management Program</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60</a:t>
            </a:fld>
            <a:endParaRPr lang="en-US"/>
          </a:p>
        </p:txBody>
      </p:sp>
    </p:spTree>
    <p:extLst>
      <p:ext uri="{BB962C8B-B14F-4D97-AF65-F5344CB8AC3E}">
        <p14:creationId xmlns:p14="http://schemas.microsoft.com/office/powerpoint/2010/main" val="2472975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0000"/>
              </a:lnSpc>
              <a:buClr>
                <a:schemeClr val="tx2"/>
              </a:buClr>
              <a:buSzPct val="90000"/>
              <a:defRPr/>
            </a:pPr>
            <a:r>
              <a:rPr lang="en-US" sz="1200" b="0" dirty="0">
                <a:latin typeface="Century Gothic" pitchFamily="34" charset="0"/>
                <a:cs typeface="Arial" charset="0"/>
              </a:rPr>
              <a:t>Surface runoff is minimal in undisturbed forests.  Look at all the depressions and water-holding features caused by boulders, fallen trees, and depressions caused by fallen trees.  In addition, the decaying leaves and soft ground soak up water, even on hillsides.</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6</a:t>
            </a:fld>
            <a:endParaRPr lang="en-US"/>
          </a:p>
        </p:txBody>
      </p:sp>
    </p:spTree>
    <p:extLst>
      <p:ext uri="{BB962C8B-B14F-4D97-AF65-F5344CB8AC3E}">
        <p14:creationId xmlns:p14="http://schemas.microsoft.com/office/powerpoint/2010/main" val="9414348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Pollution Prevention</a:t>
            </a:r>
          </a:p>
          <a:p>
            <a:pPr marL="800100" lvl="1" indent="-342900">
              <a:buFont typeface="Arial" panose="020B0604020202020204" pitchFamily="34" charset="0"/>
              <a:buChar char="•"/>
            </a:pPr>
            <a:r>
              <a:rPr lang="en-US" sz="2000" dirty="0"/>
              <a:t>Eliminating intentional or accidental releases of hazardous materials into the stormwater system that feeds the streams</a:t>
            </a:r>
          </a:p>
          <a:p>
            <a:pPr marL="800100" lvl="1" indent="-342900">
              <a:buFont typeface="Arial" panose="020B0604020202020204" pitchFamily="34" charset="0"/>
              <a:buChar char="•"/>
            </a:pPr>
            <a:r>
              <a:rPr lang="en-US" sz="2000" dirty="0"/>
              <a:t>Preventing loose soil from leaving construction sites</a:t>
            </a:r>
          </a:p>
          <a:p>
            <a:pPr marL="800100" lvl="1" indent="-342900">
              <a:buFont typeface="Arial" panose="020B0604020202020204" pitchFamily="34" charset="0"/>
              <a:buChar char="•"/>
            </a:pPr>
            <a:r>
              <a:rPr lang="en-US" sz="2000" dirty="0"/>
              <a:t>Ensuring stormwater management facilities designed </a:t>
            </a:r>
            <a:r>
              <a:rPr lang="en-US" sz="2000"/>
              <a:t>to slow run-off </a:t>
            </a:r>
            <a:r>
              <a:rPr lang="en-US" sz="2000" dirty="0"/>
              <a:t>or remove water pollution are functioning well</a:t>
            </a:r>
          </a:p>
          <a:p>
            <a:pPr marL="800100" lvl="1" indent="-342900">
              <a:buFont typeface="Arial" panose="020B0604020202020204" pitchFamily="34" charset="0"/>
              <a:buChar char="•"/>
            </a:pPr>
            <a:r>
              <a:rPr lang="en-US" sz="2000" dirty="0"/>
              <a:t>Keeping Township properties clean</a:t>
            </a:r>
          </a:p>
          <a:p>
            <a:pPr marL="800100" lvl="1" indent="-342900">
              <a:buFont typeface="Arial" panose="020B0604020202020204" pitchFamily="34" charset="0"/>
              <a:buChar char="•"/>
            </a:pPr>
            <a:r>
              <a:rPr lang="en-US" sz="2000" dirty="0"/>
              <a:t>Preventing pollution releases during Township’s operation and maintenance activities</a:t>
            </a:r>
          </a:p>
          <a:p>
            <a:r>
              <a:rPr lang="en-US" sz="2400" dirty="0"/>
              <a:t>Pollution Reduction</a:t>
            </a:r>
          </a:p>
          <a:p>
            <a:pPr marL="800100" lvl="1" indent="-342900">
              <a:buFont typeface="Arial" panose="020B0604020202020204" pitchFamily="34" charset="0"/>
              <a:buChar char="•"/>
            </a:pPr>
            <a:r>
              <a:rPr lang="en-US" sz="2000" dirty="0"/>
              <a:t>Constructing projects to reduce pollution</a:t>
            </a:r>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61</a:t>
            </a:fld>
            <a:endParaRPr lang="en-US"/>
          </a:p>
        </p:txBody>
      </p:sp>
    </p:spTree>
    <p:extLst>
      <p:ext uri="{BB962C8B-B14F-4D97-AF65-F5344CB8AC3E}">
        <p14:creationId xmlns:p14="http://schemas.microsoft.com/office/powerpoint/2010/main" val="32030566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62</a:t>
            </a:fld>
            <a:endParaRPr lang="en-US"/>
          </a:p>
        </p:txBody>
      </p:sp>
    </p:spTree>
    <p:extLst>
      <p:ext uri="{BB962C8B-B14F-4D97-AF65-F5344CB8AC3E}">
        <p14:creationId xmlns:p14="http://schemas.microsoft.com/office/powerpoint/2010/main" val="25319038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screenings are planned for early November </a:t>
            </a:r>
          </a:p>
        </p:txBody>
      </p:sp>
      <p:sp>
        <p:nvSpPr>
          <p:cNvPr id="4" name="Slide Number Placeholder 3"/>
          <p:cNvSpPr>
            <a:spLocks noGrp="1"/>
          </p:cNvSpPr>
          <p:nvPr>
            <p:ph type="sldNum" sz="quarter" idx="5"/>
          </p:nvPr>
        </p:nvSpPr>
        <p:spPr/>
        <p:txBody>
          <a:bodyPr/>
          <a:lstStyle/>
          <a:p>
            <a:fld id="{E3B36274-F2B9-4C45-BBB4-0EDF4CD651A7}" type="slidenum">
              <a:rPr lang="en-US" smtClean="0"/>
              <a:t>63</a:t>
            </a:fld>
            <a:endParaRPr lang="en-US"/>
          </a:p>
        </p:txBody>
      </p:sp>
    </p:spTree>
    <p:extLst>
      <p:ext uri="{BB962C8B-B14F-4D97-AF65-F5344CB8AC3E}">
        <p14:creationId xmlns:p14="http://schemas.microsoft.com/office/powerpoint/2010/main" val="8919781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collectors always need to have current versions of software and then it needs to be tested to see the update causes any unexpected problems.  The data collectors have been updated and are ready to go!</a:t>
            </a:r>
          </a:p>
        </p:txBody>
      </p:sp>
      <p:sp>
        <p:nvSpPr>
          <p:cNvPr id="4" name="Slide Number Placeholder 3"/>
          <p:cNvSpPr>
            <a:spLocks noGrp="1"/>
          </p:cNvSpPr>
          <p:nvPr>
            <p:ph type="sldNum" sz="quarter" idx="5"/>
          </p:nvPr>
        </p:nvSpPr>
        <p:spPr/>
        <p:txBody>
          <a:bodyPr/>
          <a:lstStyle/>
          <a:p>
            <a:fld id="{E3B36274-F2B9-4C45-BBB4-0EDF4CD651A7}" type="slidenum">
              <a:rPr lang="en-US" smtClean="0"/>
              <a:t>64</a:t>
            </a:fld>
            <a:endParaRPr lang="en-US"/>
          </a:p>
        </p:txBody>
      </p:sp>
    </p:spTree>
    <p:extLst>
      <p:ext uri="{BB962C8B-B14F-4D97-AF65-F5344CB8AC3E}">
        <p14:creationId xmlns:p14="http://schemas.microsoft.com/office/powerpoint/2010/main" val="19981381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Mapping is being updated now.  Revisions to locations of pipes and swales and new information is regularly being incorporated</a:t>
            </a:r>
          </a:p>
        </p:txBody>
      </p:sp>
      <p:sp>
        <p:nvSpPr>
          <p:cNvPr id="4" name="Slide Number Placeholder 3"/>
          <p:cNvSpPr>
            <a:spLocks noGrp="1"/>
          </p:cNvSpPr>
          <p:nvPr>
            <p:ph type="sldNum" sz="quarter" idx="5"/>
          </p:nvPr>
        </p:nvSpPr>
        <p:spPr/>
        <p:txBody>
          <a:bodyPr/>
          <a:lstStyle/>
          <a:p>
            <a:fld id="{E3B36274-F2B9-4C45-BBB4-0EDF4CD651A7}" type="slidenum">
              <a:rPr lang="en-US" smtClean="0"/>
              <a:t>65</a:t>
            </a:fld>
            <a:endParaRPr lang="en-US"/>
          </a:p>
        </p:txBody>
      </p:sp>
    </p:spTree>
    <p:extLst>
      <p:ext uri="{BB962C8B-B14F-4D97-AF65-F5344CB8AC3E}">
        <p14:creationId xmlns:p14="http://schemas.microsoft.com/office/powerpoint/2010/main" val="42694804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be creating better reporting of suspicious discharge and other stormwater related issues and a chain of command so staff knows who to report to for resolving problems.</a:t>
            </a:r>
          </a:p>
        </p:txBody>
      </p:sp>
      <p:sp>
        <p:nvSpPr>
          <p:cNvPr id="4" name="Slide Number Placeholder 3"/>
          <p:cNvSpPr>
            <a:spLocks noGrp="1"/>
          </p:cNvSpPr>
          <p:nvPr>
            <p:ph type="sldNum" sz="quarter" idx="5"/>
          </p:nvPr>
        </p:nvSpPr>
        <p:spPr/>
        <p:txBody>
          <a:bodyPr/>
          <a:lstStyle/>
          <a:p>
            <a:fld id="{E3B36274-F2B9-4C45-BBB4-0EDF4CD651A7}" type="slidenum">
              <a:rPr lang="en-US" smtClean="0"/>
              <a:t>66</a:t>
            </a:fld>
            <a:endParaRPr lang="en-US"/>
          </a:p>
        </p:txBody>
      </p:sp>
    </p:spTree>
    <p:extLst>
      <p:ext uri="{BB962C8B-B14F-4D97-AF65-F5344CB8AC3E}">
        <p14:creationId xmlns:p14="http://schemas.microsoft.com/office/powerpoint/2010/main" val="14350462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be seeing more types of forms for documentation</a:t>
            </a:r>
          </a:p>
        </p:txBody>
      </p:sp>
      <p:sp>
        <p:nvSpPr>
          <p:cNvPr id="4" name="Slide Number Placeholder 3"/>
          <p:cNvSpPr>
            <a:spLocks noGrp="1"/>
          </p:cNvSpPr>
          <p:nvPr>
            <p:ph type="sldNum" sz="quarter" idx="5"/>
          </p:nvPr>
        </p:nvSpPr>
        <p:spPr/>
        <p:txBody>
          <a:bodyPr/>
          <a:lstStyle/>
          <a:p>
            <a:fld id="{E3B36274-F2B9-4C45-BBB4-0EDF4CD651A7}" type="slidenum">
              <a:rPr lang="en-US" smtClean="0"/>
              <a:t>67</a:t>
            </a:fld>
            <a:endParaRPr lang="en-US"/>
          </a:p>
        </p:txBody>
      </p:sp>
    </p:spTree>
    <p:extLst>
      <p:ext uri="{BB962C8B-B14F-4D97-AF65-F5344CB8AC3E}">
        <p14:creationId xmlns:p14="http://schemas.microsoft.com/office/powerpoint/2010/main" val="3056973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68</a:t>
            </a:fld>
            <a:endParaRPr lang="en-US"/>
          </a:p>
        </p:txBody>
      </p:sp>
    </p:spTree>
    <p:extLst>
      <p:ext uri="{BB962C8B-B14F-4D97-AF65-F5344CB8AC3E}">
        <p14:creationId xmlns:p14="http://schemas.microsoft.com/office/powerpoint/2010/main" val="5515446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69</a:t>
            </a:fld>
            <a:endParaRPr lang="en-US"/>
          </a:p>
        </p:txBody>
      </p:sp>
    </p:spTree>
    <p:extLst>
      <p:ext uri="{BB962C8B-B14F-4D97-AF65-F5344CB8AC3E}">
        <p14:creationId xmlns:p14="http://schemas.microsoft.com/office/powerpoint/2010/main" val="28598147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check what you know now?</a:t>
            </a:r>
          </a:p>
          <a:p>
            <a:endParaRPr lang="en-US" dirty="0"/>
          </a:p>
          <a:p>
            <a:r>
              <a:rPr lang="en-US" dirty="0"/>
              <a:t>Have Eileen count hands for each question</a:t>
            </a:r>
          </a:p>
          <a:p>
            <a:r>
              <a:rPr lang="en-US" dirty="0"/>
              <a:t>Sequence:</a:t>
            </a:r>
          </a:p>
          <a:p>
            <a:r>
              <a:rPr lang="en-US" dirty="0"/>
              <a:t>Request a hand raise</a:t>
            </a:r>
          </a:p>
          <a:p>
            <a:endParaRPr lang="en-US" dirty="0"/>
          </a:p>
          <a:p>
            <a:r>
              <a:rPr lang="en-US" dirty="0"/>
              <a:t>How many don’t know?</a:t>
            </a:r>
          </a:p>
          <a:p>
            <a:r>
              <a:rPr lang="en-US" dirty="0"/>
              <a:t>Who does know?</a:t>
            </a:r>
          </a:p>
          <a:p>
            <a:r>
              <a:rPr lang="en-US" dirty="0"/>
              <a:t>How many agree?</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70</a:t>
            </a:fld>
            <a:endParaRPr lang="en-US"/>
          </a:p>
        </p:txBody>
      </p:sp>
    </p:spTree>
    <p:extLst>
      <p:ext uri="{BB962C8B-B14F-4D97-AF65-F5344CB8AC3E}">
        <p14:creationId xmlns:p14="http://schemas.microsoft.com/office/powerpoint/2010/main" val="4107225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Pavement prevents stormwater from soaking in…it RUNS OFF</a:t>
            </a:r>
          </a:p>
        </p:txBody>
      </p:sp>
      <p:sp>
        <p:nvSpPr>
          <p:cNvPr id="4" name="Slide Number Placeholder 3"/>
          <p:cNvSpPr>
            <a:spLocks noGrp="1"/>
          </p:cNvSpPr>
          <p:nvPr>
            <p:ph type="sldNum" sz="quarter" idx="5"/>
          </p:nvPr>
        </p:nvSpPr>
        <p:spPr/>
        <p:txBody>
          <a:bodyPr/>
          <a:lstStyle/>
          <a:p>
            <a:fld id="{E3B36274-F2B9-4C45-BBB4-0EDF4CD651A7}" type="slidenum">
              <a:rPr lang="en-US" smtClean="0"/>
              <a:t>7</a:t>
            </a:fld>
            <a:endParaRPr lang="en-US"/>
          </a:p>
        </p:txBody>
      </p:sp>
    </p:spTree>
    <p:extLst>
      <p:ext uri="{BB962C8B-B14F-4D97-AF65-F5344CB8AC3E}">
        <p14:creationId xmlns:p14="http://schemas.microsoft.com/office/powerpoint/2010/main" val="32896647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B36274-F2B9-4C45-BBB4-0EDF4CD651A7}" type="slidenum">
              <a:rPr lang="en-US" smtClean="0"/>
              <a:t>71</a:t>
            </a:fld>
            <a:endParaRPr lang="en-US"/>
          </a:p>
        </p:txBody>
      </p:sp>
    </p:spTree>
    <p:extLst>
      <p:ext uri="{BB962C8B-B14F-4D97-AF65-F5344CB8AC3E}">
        <p14:creationId xmlns:p14="http://schemas.microsoft.com/office/powerpoint/2010/main" val="4289161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4684" y="4343400"/>
            <a:ext cx="5486400" cy="4114800"/>
          </a:xfrm>
        </p:spPr>
        <p:txBody>
          <a:bodyPr/>
          <a:lstStyle/>
          <a:p>
            <a:r>
              <a:rPr lang="en-US" dirty="0"/>
              <a:t>A study by NOAA suggests that storm events are intensifying.  While the region might still receive an average of 40 inches per year, more rain is occurring in heavy down pours. Stormwater cannot soak into the ground when it arrives too fast.  Think of a bathtub drain.  If the same volume of water is delivered to it in buckets instead of a trickle, the water cannot get into the drain.  So, in areas where there is no or limited stormwater storage…stormwater basins, wetlands, floodplains and similar… these intensified storms increase the amount of rainwater that runs off. </a:t>
            </a:r>
          </a:p>
        </p:txBody>
      </p:sp>
      <p:sp>
        <p:nvSpPr>
          <p:cNvPr id="4" name="Slide Number Placeholder 3"/>
          <p:cNvSpPr>
            <a:spLocks noGrp="1"/>
          </p:cNvSpPr>
          <p:nvPr>
            <p:ph type="sldNum" sz="quarter" idx="5"/>
          </p:nvPr>
        </p:nvSpPr>
        <p:spPr/>
        <p:txBody>
          <a:bodyPr/>
          <a:lstStyle/>
          <a:p>
            <a:fld id="{E3B36274-F2B9-4C45-BBB4-0EDF4CD651A7}" type="slidenum">
              <a:rPr lang="en-US" smtClean="0"/>
              <a:t>8</a:t>
            </a:fld>
            <a:endParaRPr lang="en-US"/>
          </a:p>
        </p:txBody>
      </p:sp>
    </p:spTree>
    <p:extLst>
      <p:ext uri="{BB962C8B-B14F-4D97-AF65-F5344CB8AC3E}">
        <p14:creationId xmlns:p14="http://schemas.microsoft.com/office/powerpoint/2010/main" val="3641185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shown on the slide water running over pavement moves faster than when it drains across grass or other vegetation.  It picks up more dirt, debris and other pollutants; gets hotter; and doesn’t soak into the ground.  That’s why the MS4 permit focuses on intensely developed areas. </a:t>
            </a:r>
          </a:p>
          <a:p>
            <a:endParaRPr lang="en-US" dirty="0"/>
          </a:p>
          <a:p>
            <a:r>
              <a:rPr lang="en-US" dirty="0"/>
              <a:t>When stormwater arrives at the stream, the water velocity or speed of runoff is faster than if it oozes out of the ground. The fast and concentrated water hits the stream banks like water from a firehose and causes the banks to erode and collapse.  The end result is more sediment. </a:t>
            </a:r>
          </a:p>
          <a:p>
            <a:endParaRPr lang="en-US" dirty="0"/>
          </a:p>
          <a:p>
            <a:r>
              <a:rPr lang="en-US" dirty="0"/>
              <a:t>Some sediment is necessary and healthy.  Too much of the fine sediment can coat and destroy aquatic habitat; Heavy coating of fine sediment kills the macroinvertebrates (or bugs, crustaceans and worms) which is the food supply for aquatic wildlife and so on, ultimately making the stream unhealthy. </a:t>
            </a:r>
          </a:p>
          <a:p>
            <a:endParaRPr lang="en-US" dirty="0"/>
          </a:p>
        </p:txBody>
      </p:sp>
      <p:sp>
        <p:nvSpPr>
          <p:cNvPr id="4" name="Slide Number Placeholder 3"/>
          <p:cNvSpPr>
            <a:spLocks noGrp="1"/>
          </p:cNvSpPr>
          <p:nvPr>
            <p:ph type="sldNum" sz="quarter" idx="5"/>
          </p:nvPr>
        </p:nvSpPr>
        <p:spPr/>
        <p:txBody>
          <a:bodyPr/>
          <a:lstStyle/>
          <a:p>
            <a:fld id="{E3B36274-F2B9-4C45-BBB4-0EDF4CD651A7}" type="slidenum">
              <a:rPr lang="en-US" smtClean="0"/>
              <a:t>9</a:t>
            </a:fld>
            <a:endParaRPr lang="en-US"/>
          </a:p>
        </p:txBody>
      </p:sp>
    </p:spTree>
    <p:extLst>
      <p:ext uri="{BB962C8B-B14F-4D97-AF65-F5344CB8AC3E}">
        <p14:creationId xmlns:p14="http://schemas.microsoft.com/office/powerpoint/2010/main" val="4248724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371600"/>
            <a:ext cx="9144000" cy="3505200"/>
          </a:xfrm>
        </p:spPr>
        <p:txBody>
          <a:bodyPr>
            <a:noAutofit/>
          </a:bodyPr>
          <a:lstStyle>
            <a:lvl1pPr>
              <a:defRPr sz="7200"/>
            </a:lvl1pPr>
          </a:lstStyle>
          <a:p>
            <a:r>
              <a:rPr dirty="0"/>
              <a:t>Click to edit Master title style</a:t>
            </a:r>
          </a:p>
        </p:txBody>
      </p:sp>
      <p:sp>
        <p:nvSpPr>
          <p:cNvPr id="3" name="Subtitle 2"/>
          <p:cNvSpPr>
            <a:spLocks noGrp="1"/>
          </p:cNvSpPr>
          <p:nvPr>
            <p:ph type="subTitle" idx="1"/>
          </p:nvPr>
        </p:nvSpPr>
        <p:spPr>
          <a:xfrm>
            <a:off x="1522413" y="4953000"/>
            <a:ext cx="8229600" cy="10668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t>Click to edit Master subtitle style</a:t>
            </a:r>
          </a:p>
        </p:txBody>
      </p:sp>
      <p:sp>
        <p:nvSpPr>
          <p:cNvPr id="4" name="Date Placeholder 3"/>
          <p:cNvSpPr>
            <a:spLocks noGrp="1"/>
          </p:cNvSpPr>
          <p:nvPr>
            <p:ph type="dt" sz="half" idx="10"/>
          </p:nvPr>
        </p:nvSpPr>
        <p:spPr/>
        <p:txBody>
          <a:bodyPr/>
          <a:lstStyle/>
          <a:p>
            <a:fld id="{83829175-527E-46A3-863C-1BB1F163B849}" type="datetimeFigureOut">
              <a:rPr lang="en-US"/>
              <a:t>9/11/2023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285686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2" y="533400"/>
            <a:ext cx="1371600" cy="5592764"/>
          </a:xfrm>
        </p:spPr>
        <p:txBody>
          <a:bodyPr vert="eaVert"/>
          <a:lstStyle>
            <a:lvl1pPr>
              <a:defRPr>
                <a:latin typeface="Arial" panose="020B0604020202020204" pitchFamily="34" charset="0"/>
                <a:cs typeface="Arial" panose="020B0604020202020204" pitchFamily="34" charset="0"/>
              </a:defRPr>
            </a:lvl1pPr>
          </a:lstStyle>
          <a:p>
            <a:r>
              <a:rPr dirty="0"/>
              <a:t>Click to edit Master title style</a:t>
            </a:r>
          </a:p>
        </p:txBody>
      </p:sp>
      <p:sp>
        <p:nvSpPr>
          <p:cNvPr id="3" name="Vertical Text Placeholder 2"/>
          <p:cNvSpPr>
            <a:spLocks noGrp="1"/>
          </p:cNvSpPr>
          <p:nvPr>
            <p:ph type="body" orient="vert" idx="1"/>
          </p:nvPr>
        </p:nvSpPr>
        <p:spPr>
          <a:xfrm>
            <a:off x="1522411" y="533400"/>
            <a:ext cx="8077201" cy="5592764"/>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vl7pPr>
              <a:defRPr>
                <a:latin typeface="Arial" panose="020B0604020202020204" pitchFamily="34" charset="0"/>
                <a:cs typeface="Arial" panose="020B0604020202020204" pitchFamily="34" charset="0"/>
              </a:defRPr>
            </a:lvl7pPr>
            <a:lvl8pPr>
              <a:defRPr>
                <a:latin typeface="Arial" panose="020B0604020202020204" pitchFamily="34" charset="0"/>
                <a:cs typeface="Arial" panose="020B0604020202020204" pitchFamily="34" charset="0"/>
              </a:defRPr>
            </a:lvl8pPr>
            <a:lvl9pPr>
              <a:defRPr>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4" name="Date Placeholder 3"/>
          <p:cNvSpPr>
            <a:spLocks noGrp="1"/>
          </p:cNvSpPr>
          <p:nvPr>
            <p:ph type="dt" sz="half" idx="10"/>
          </p:nvPr>
        </p:nvSpPr>
        <p:spPr/>
        <p:txBody>
          <a:bodyPr/>
          <a:lstStyle/>
          <a:p>
            <a:fld id="{83829175-527E-46A3-863C-1BB1F163B849}" type="datetimeFigureOut">
              <a:rPr lang="en-US"/>
              <a:t>9/11/2023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155018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38A32-6BB3-4196-9596-70A602F54761}"/>
              </a:ext>
            </a:extLst>
          </p:cNvPr>
          <p:cNvSpPr>
            <a:spLocks noGrp="1"/>
          </p:cNvSpPr>
          <p:nvPr>
            <p:ph type="title"/>
          </p:nvPr>
        </p:nvSpPr>
        <p:spPr>
          <a:xfrm>
            <a:off x="684036" y="524363"/>
            <a:ext cx="9601200" cy="1143000"/>
          </a:xfrm>
        </p:spPr>
        <p:txBody>
          <a:bodyPr anchor="t">
            <a:normAutofit/>
          </a:bodyPr>
          <a:lstStyle>
            <a:lvl1pPr>
              <a:defRPr sz="4000" b="1" baseline="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7FD3617E-4F5D-4AEF-8708-23D1FAAB4DFF}"/>
              </a:ext>
            </a:extLst>
          </p:cNvPr>
          <p:cNvSpPr>
            <a:spLocks noGrp="1"/>
          </p:cNvSpPr>
          <p:nvPr>
            <p:ph type="dt" sz="half" idx="10"/>
          </p:nvPr>
        </p:nvSpPr>
        <p:spPr>
          <a:xfrm>
            <a:off x="837982" y="6356351"/>
            <a:ext cx="2742486" cy="365125"/>
          </a:xfrm>
          <a:prstGeom prst="rect">
            <a:avLst/>
          </a:prstGeom>
        </p:spPr>
        <p:txBody>
          <a:bodyPr/>
          <a:lstStyle/>
          <a:p>
            <a:fld id="{37DF273F-746E-4658-9EB6-B1CA51B1337C}" type="datetimeFigureOut">
              <a:rPr lang="en-US" smtClean="0"/>
              <a:t>9/11/2023</a:t>
            </a:fld>
            <a:endParaRPr lang="en-US" dirty="0"/>
          </a:p>
        </p:txBody>
      </p:sp>
      <p:sp>
        <p:nvSpPr>
          <p:cNvPr id="4" name="Footer Placeholder 3">
            <a:extLst>
              <a:ext uri="{FF2B5EF4-FFF2-40B4-BE49-F238E27FC236}">
                <a16:creationId xmlns:a16="http://schemas.microsoft.com/office/drawing/2014/main" id="{6EA3FCF3-B6B8-4DE8-803C-497E576DF2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6E66E4A-46A5-4088-A76D-92A299E5DAC1}"/>
              </a:ext>
            </a:extLst>
          </p:cNvPr>
          <p:cNvSpPr>
            <a:spLocks noGrp="1"/>
          </p:cNvSpPr>
          <p:nvPr>
            <p:ph type="sldNum" sz="quarter" idx="12"/>
          </p:nvPr>
        </p:nvSpPr>
        <p:spPr/>
        <p:txBody>
          <a:bodyPr/>
          <a:lstStyle/>
          <a:p>
            <a:fld id="{2AB898D3-3A58-49DB-B1A7-8BFFE9D349D2}" type="slidenum">
              <a:rPr lang="en-US" smtClean="0"/>
              <a:t>‹#›</a:t>
            </a:fld>
            <a:endParaRPr lang="en-US" dirty="0"/>
          </a:p>
        </p:txBody>
      </p:sp>
      <p:sp>
        <p:nvSpPr>
          <p:cNvPr id="7" name="Content Placeholder 6">
            <a:extLst>
              <a:ext uri="{FF2B5EF4-FFF2-40B4-BE49-F238E27FC236}">
                <a16:creationId xmlns:a16="http://schemas.microsoft.com/office/drawing/2014/main" id="{74422887-CFB1-42D9-9293-5A958785FC94}"/>
              </a:ext>
            </a:extLst>
          </p:cNvPr>
          <p:cNvSpPr>
            <a:spLocks noGrp="1"/>
          </p:cNvSpPr>
          <p:nvPr>
            <p:ph sz="quarter" idx="13"/>
          </p:nvPr>
        </p:nvSpPr>
        <p:spPr>
          <a:xfrm>
            <a:off x="684036" y="1746738"/>
            <a:ext cx="10666808" cy="4450862"/>
          </a:xfrm>
        </p:spPr>
        <p:txBody>
          <a:bodyPr>
            <a:normAutofit/>
          </a:bodyPr>
          <a:lstStyle>
            <a:lvl1pPr>
              <a:spcAft>
                <a:spcPts val="600"/>
              </a:spcAft>
              <a:defRPr sz="2400" baseline="0">
                <a:latin typeface="Arial" panose="020B0604020202020204" pitchFamily="34" charset="0"/>
                <a:cs typeface="Arial" panose="020B0604020202020204" pitchFamily="34" charset="0"/>
              </a:defRPr>
            </a:lvl1pPr>
            <a:lvl2pPr>
              <a:spcAft>
                <a:spcPts val="600"/>
              </a:spcAft>
              <a:defRPr sz="2000" baseline="0">
                <a:latin typeface="Arial" panose="020B0604020202020204" pitchFamily="34" charset="0"/>
                <a:cs typeface="Arial" panose="020B0604020202020204" pitchFamily="34" charset="0"/>
              </a:defRPr>
            </a:lvl2pPr>
            <a:lvl3pPr>
              <a:spcAft>
                <a:spcPts val="600"/>
              </a:spcAft>
              <a:defRPr sz="1800" baseline="0">
                <a:latin typeface="Arial" panose="020B0604020202020204" pitchFamily="34" charset="0"/>
                <a:cs typeface="Arial" panose="020B0604020202020204" pitchFamily="34" charset="0"/>
              </a:defRPr>
            </a:lvl3pPr>
            <a:lvl4pPr marL="1198563" indent="-284163">
              <a:spcAft>
                <a:spcPts val="600"/>
              </a:spcAft>
              <a:defRPr sz="1600" i="1" baseline="0">
                <a:latin typeface="Arial" panose="020B0604020202020204" pitchFamily="34" charset="0"/>
                <a:ea typeface="Roboto Light" panose="02000000000000000000" pitchFamily="2" charset="0"/>
                <a:cs typeface="Arial" panose="020B0604020202020204" pitchFamily="34" charset="0"/>
              </a:defRPr>
            </a:lvl4pPr>
            <a:lvl5pPr marL="1598613" indent="-338138">
              <a:spcAft>
                <a:spcPts val="600"/>
              </a:spcAft>
              <a:defRPr sz="1600" i="1" baseline="0">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7941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38A32-6BB3-4196-9596-70A602F54761}"/>
              </a:ext>
            </a:extLst>
          </p:cNvPr>
          <p:cNvSpPr>
            <a:spLocks noGrp="1"/>
          </p:cNvSpPr>
          <p:nvPr>
            <p:ph type="title"/>
          </p:nvPr>
        </p:nvSpPr>
        <p:spPr>
          <a:xfrm>
            <a:off x="684035" y="476672"/>
            <a:ext cx="9601200" cy="1143000"/>
          </a:xfrm>
        </p:spPr>
        <p:txBody>
          <a:bodyPr anchor="t"/>
          <a:lstStyle>
            <a:lvl1pPr>
              <a:defRPr b="1">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7FD3617E-4F5D-4AEF-8708-23D1FAAB4DFF}"/>
              </a:ext>
            </a:extLst>
          </p:cNvPr>
          <p:cNvSpPr>
            <a:spLocks noGrp="1"/>
          </p:cNvSpPr>
          <p:nvPr>
            <p:ph type="dt" sz="half" idx="10"/>
          </p:nvPr>
        </p:nvSpPr>
        <p:spPr/>
        <p:txBody>
          <a:bodyPr/>
          <a:lstStyle/>
          <a:p>
            <a:fld id="{37DF273F-746E-4658-9EB6-B1CA51B1337C}" type="datetimeFigureOut">
              <a:rPr lang="en-US" smtClean="0"/>
              <a:t>9/11/2023</a:t>
            </a:fld>
            <a:endParaRPr lang="en-US" dirty="0"/>
          </a:p>
        </p:txBody>
      </p:sp>
      <p:sp>
        <p:nvSpPr>
          <p:cNvPr id="4" name="Footer Placeholder 3">
            <a:extLst>
              <a:ext uri="{FF2B5EF4-FFF2-40B4-BE49-F238E27FC236}">
                <a16:creationId xmlns:a16="http://schemas.microsoft.com/office/drawing/2014/main" id="{6EA3FCF3-B6B8-4DE8-803C-497E576DF2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6E66E4A-46A5-4088-A76D-92A299E5DAC1}"/>
              </a:ext>
            </a:extLst>
          </p:cNvPr>
          <p:cNvSpPr>
            <a:spLocks noGrp="1"/>
          </p:cNvSpPr>
          <p:nvPr>
            <p:ph type="sldNum" sz="quarter" idx="12"/>
          </p:nvPr>
        </p:nvSpPr>
        <p:spPr/>
        <p:txBody>
          <a:bodyPr/>
          <a:lstStyle/>
          <a:p>
            <a:fld id="{2AB898D3-3A58-49DB-B1A7-8BFFE9D349D2}" type="slidenum">
              <a:rPr lang="en-US" smtClean="0"/>
              <a:t>‹#›</a:t>
            </a:fld>
            <a:endParaRPr lang="en-US" dirty="0"/>
          </a:p>
        </p:txBody>
      </p:sp>
      <p:sp>
        <p:nvSpPr>
          <p:cNvPr id="7" name="Content Placeholder 6">
            <a:extLst>
              <a:ext uri="{FF2B5EF4-FFF2-40B4-BE49-F238E27FC236}">
                <a16:creationId xmlns:a16="http://schemas.microsoft.com/office/drawing/2014/main" id="{74422887-CFB1-42D9-9293-5A958785FC94}"/>
              </a:ext>
            </a:extLst>
          </p:cNvPr>
          <p:cNvSpPr>
            <a:spLocks noGrp="1"/>
          </p:cNvSpPr>
          <p:nvPr>
            <p:ph sz="quarter" idx="13"/>
          </p:nvPr>
        </p:nvSpPr>
        <p:spPr>
          <a:xfrm>
            <a:off x="684035" y="1746738"/>
            <a:ext cx="5256431" cy="4450862"/>
          </a:xfrm>
        </p:spPr>
        <p:txBody>
          <a:bodyPr/>
          <a:lstStyle>
            <a:lvl1pPr>
              <a:spcAft>
                <a:spcPts val="600"/>
              </a:spcAft>
              <a:defRPr/>
            </a:lvl1pPr>
            <a:lvl2pPr>
              <a:spcAft>
                <a:spcPts val="600"/>
              </a:spcAft>
              <a:defRPr/>
            </a:lvl2pPr>
            <a:lvl3pPr>
              <a:spcAft>
                <a:spcPts val="600"/>
              </a:spcAft>
              <a:defRPr/>
            </a:lvl3pPr>
            <a:lvl4pPr marL="1198203" indent="-284078">
              <a:spcAft>
                <a:spcPts val="600"/>
              </a:spcAft>
              <a:defRPr sz="1999" i="1">
                <a:latin typeface="+mn-lt"/>
                <a:ea typeface="Roboto Light" panose="02000000000000000000" pitchFamily="2" charset="0"/>
              </a:defRPr>
            </a:lvl4pPr>
            <a:lvl5pPr marL="1598133" indent="-338037">
              <a:spcAft>
                <a:spcPts val="600"/>
              </a:spcAft>
              <a:defRPr i="1">
                <a:latin typeface="+mn-lt"/>
                <a:ea typeface="Roboto Light" panose="02000000000000000000"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6">
            <a:extLst>
              <a:ext uri="{FF2B5EF4-FFF2-40B4-BE49-F238E27FC236}">
                <a16:creationId xmlns:a16="http://schemas.microsoft.com/office/drawing/2014/main" id="{74422887-CFB1-42D9-9293-5A958785FC94}"/>
              </a:ext>
            </a:extLst>
          </p:cNvPr>
          <p:cNvSpPr>
            <a:spLocks noGrp="1"/>
          </p:cNvSpPr>
          <p:nvPr>
            <p:ph sz="quarter" idx="14" hasCustomPrompt="1"/>
          </p:nvPr>
        </p:nvSpPr>
        <p:spPr>
          <a:xfrm>
            <a:off x="6092967" y="1735852"/>
            <a:ext cx="5256431" cy="4450862"/>
          </a:xfrm>
        </p:spPr>
        <p:txBody>
          <a:bodyPr/>
          <a:lstStyle>
            <a:lvl1pPr>
              <a:spcAft>
                <a:spcPts val="600"/>
              </a:spcAft>
              <a:defRPr/>
            </a:lvl1pPr>
            <a:lvl2pPr>
              <a:spcAft>
                <a:spcPts val="600"/>
              </a:spcAft>
              <a:defRPr/>
            </a:lvl2pPr>
            <a:lvl3pPr>
              <a:spcAft>
                <a:spcPts val="600"/>
              </a:spcAft>
              <a:defRPr/>
            </a:lvl3pPr>
            <a:lvl4pPr marL="1198203" indent="-284078">
              <a:spcAft>
                <a:spcPts val="600"/>
              </a:spcAft>
              <a:defRPr sz="1999" i="1">
                <a:latin typeface="+mn-lt"/>
                <a:ea typeface="Roboto Light" panose="02000000000000000000" pitchFamily="2" charset="0"/>
              </a:defRPr>
            </a:lvl4pPr>
            <a:lvl5pPr marL="1598133" indent="-338037">
              <a:spcAft>
                <a:spcPts val="600"/>
              </a:spcAft>
              <a:defRPr i="1">
                <a:latin typeface="+mn-lt"/>
                <a:ea typeface="Roboto Light" panose="02000000000000000000"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3036253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4000" b="1">
                <a:latin typeface="Arial" panose="020B0604020202020204" pitchFamily="34" charset="0"/>
                <a:cs typeface="Arial" panose="020B0604020202020204" pitchFamily="34" charset="0"/>
              </a:defRPr>
            </a:lvl1pPr>
          </a:lstStyle>
          <a:p>
            <a:r>
              <a:rPr dirty="0"/>
              <a:t>Click to edit Master title style</a:t>
            </a:r>
          </a:p>
        </p:txBody>
      </p:sp>
      <p:sp>
        <p:nvSpPr>
          <p:cNvPr id="3" name="Content Placeholder 2"/>
          <p:cNvSpPr>
            <a:spLocks noGrp="1"/>
          </p:cNvSpPr>
          <p:nvPr>
            <p:ph idx="1"/>
          </p:nvPr>
        </p:nvSpPr>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baseline="0">
                <a:latin typeface="Arial" panose="020B0604020202020204" pitchFamily="34" charset="0"/>
                <a:cs typeface="Arial" panose="020B0604020202020204" pitchFamily="34" charset="0"/>
              </a:defRPr>
            </a:lvl6pPr>
            <a:lvl7pPr>
              <a:defRPr sz="1600" baseline="0">
                <a:latin typeface="Arial" panose="020B0604020202020204" pitchFamily="34" charset="0"/>
                <a:cs typeface="Arial" panose="020B0604020202020204" pitchFamily="34" charset="0"/>
              </a:defRPr>
            </a:lvl7pPr>
            <a:lvl8pPr>
              <a:defRPr sz="1600" baseline="0">
                <a:latin typeface="Arial" panose="020B0604020202020204" pitchFamily="34" charset="0"/>
                <a:cs typeface="Arial" panose="020B0604020202020204" pitchFamily="34" charset="0"/>
              </a:defRPr>
            </a:lvl8pPr>
            <a:lvl9pPr>
              <a:defRPr sz="1600" baseline="0">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4" name="Date Placeholder 3"/>
          <p:cNvSpPr>
            <a:spLocks noGrp="1"/>
          </p:cNvSpPr>
          <p:nvPr>
            <p:ph type="dt" sz="half" idx="10"/>
          </p:nvPr>
        </p:nvSpPr>
        <p:spPr/>
        <p:txBody>
          <a:bodyPr/>
          <a:lstStyle/>
          <a:p>
            <a:fld id="{83829175-527E-46A3-863C-1BB1F163B849}" type="datetimeFigureOut">
              <a:rPr lang="en-US"/>
              <a:t>9/11/2023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5137D0E-4A4F-4307-8994-C1891D747D59}" type="slidenum">
              <a:rPr/>
              <a:t>‹#›</a:t>
            </a:fld>
            <a:endParaRPr/>
          </a:p>
        </p:txBody>
      </p:sp>
      <p:pic>
        <p:nvPicPr>
          <p:cNvPr id="10" name="Picture 9">
            <a:extLst>
              <a:ext uri="{FF2B5EF4-FFF2-40B4-BE49-F238E27FC236}">
                <a16:creationId xmlns:a16="http://schemas.microsoft.com/office/drawing/2014/main" id="{E1549645-F1F0-4D07-822B-89D68D49C9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95012" y="6309320"/>
            <a:ext cx="598932" cy="457200"/>
          </a:xfrm>
          <a:prstGeom prst="rect">
            <a:avLst/>
          </a:prstGeom>
        </p:spPr>
      </p:pic>
    </p:spTree>
    <p:extLst>
      <p:ext uri="{BB962C8B-B14F-4D97-AF65-F5344CB8AC3E}">
        <p14:creationId xmlns:p14="http://schemas.microsoft.com/office/powerpoint/2010/main" val="1299455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bwMode="auto">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2414" y="2514601"/>
            <a:ext cx="9144000" cy="2819400"/>
          </a:xfrm>
        </p:spPr>
        <p:txBody>
          <a:bodyPr anchor="b">
            <a:noAutofit/>
          </a:bodyPr>
          <a:lstStyle>
            <a:lvl1pPr algn="l">
              <a:defRPr sz="6600" b="0" i="0" cap="none" baseline="0"/>
            </a:lvl1pPr>
          </a:lstStyle>
          <a:p>
            <a:r>
              <a:t>Click to edit Master title style</a:t>
            </a:r>
          </a:p>
        </p:txBody>
      </p:sp>
      <p:sp>
        <p:nvSpPr>
          <p:cNvPr id="3" name="Text Placeholder 2"/>
          <p:cNvSpPr>
            <a:spLocks noGrp="1"/>
          </p:cNvSpPr>
          <p:nvPr>
            <p:ph type="body" idx="1"/>
          </p:nvPr>
        </p:nvSpPr>
        <p:spPr>
          <a:xfrm>
            <a:off x="1522413" y="990600"/>
            <a:ext cx="8229600"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t>Click to edit Master text styles</a:t>
            </a:r>
          </a:p>
        </p:txBody>
      </p:sp>
      <p:sp>
        <p:nvSpPr>
          <p:cNvPr id="4" name="Date Placeholder 3"/>
          <p:cNvSpPr>
            <a:spLocks noGrp="1"/>
          </p:cNvSpPr>
          <p:nvPr>
            <p:ph type="dt" sz="half" idx="10"/>
          </p:nvPr>
        </p:nvSpPr>
        <p:spPr/>
        <p:txBody>
          <a:bodyPr/>
          <a:lstStyle/>
          <a:p>
            <a:fld id="{83829175-527E-46A3-863C-1BB1F163B849}" type="datetimeFigureOut">
              <a:rPr lang="en-US"/>
              <a:t>9/11/2023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2606994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533400"/>
            <a:ext cx="9601200" cy="1143000"/>
          </a:xfrm>
        </p:spPr>
        <p:txBody>
          <a:bodyPr anchor="t">
            <a:normAutofit/>
          </a:bodyPr>
          <a:lstStyle>
            <a:lvl1pPr>
              <a:defRPr sz="4000" b="1">
                <a:latin typeface="Arial" panose="020B0604020202020204" pitchFamily="34" charset="0"/>
                <a:cs typeface="Arial" panose="020B0604020202020204" pitchFamily="34" charset="0"/>
              </a:defRPr>
            </a:lvl1pPr>
          </a:lstStyle>
          <a:p>
            <a:r>
              <a:rPr dirty="0"/>
              <a:t>Click to edit Master title style</a:t>
            </a:r>
          </a:p>
        </p:txBody>
      </p:sp>
      <p:sp>
        <p:nvSpPr>
          <p:cNvPr id="3" name="Content Placeholder 2"/>
          <p:cNvSpPr>
            <a:spLocks noGrp="1"/>
          </p:cNvSpPr>
          <p:nvPr>
            <p:ph sz="half" idx="1"/>
          </p:nvPr>
        </p:nvSpPr>
        <p:spPr>
          <a:xfrm>
            <a:off x="1522414" y="1828800"/>
            <a:ext cx="4645152" cy="4191000"/>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atin typeface="Arial" panose="020B0604020202020204" pitchFamily="34" charset="0"/>
                <a:cs typeface="Arial" panose="020B0604020202020204" pitchFamily="34" charset="0"/>
              </a:defRPr>
            </a:lvl6pPr>
            <a:lvl7pPr>
              <a:defRPr sz="1600">
                <a:latin typeface="Arial" panose="020B0604020202020204" pitchFamily="34" charset="0"/>
                <a:cs typeface="Arial" panose="020B0604020202020204" pitchFamily="34" charset="0"/>
              </a:defRPr>
            </a:lvl7pPr>
            <a:lvl8pPr>
              <a:defRPr sz="1600">
                <a:latin typeface="Arial" panose="020B0604020202020204" pitchFamily="34" charset="0"/>
                <a:cs typeface="Arial" panose="020B0604020202020204" pitchFamily="34" charset="0"/>
              </a:defRPr>
            </a:lvl8pPr>
            <a:lvl9pPr>
              <a:defRPr sz="1600">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4" name="Content Placeholder 3"/>
          <p:cNvSpPr>
            <a:spLocks noGrp="1"/>
          </p:cNvSpPr>
          <p:nvPr>
            <p:ph sz="half" idx="2"/>
          </p:nvPr>
        </p:nvSpPr>
        <p:spPr>
          <a:xfrm>
            <a:off x="6475412" y="1828800"/>
            <a:ext cx="4648201" cy="4191000"/>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atin typeface="Arial" panose="020B0604020202020204" pitchFamily="34" charset="0"/>
                <a:cs typeface="Arial" panose="020B0604020202020204" pitchFamily="34" charset="0"/>
              </a:defRPr>
            </a:lvl6pPr>
            <a:lvl7pPr>
              <a:defRPr sz="1600">
                <a:latin typeface="Arial" panose="020B0604020202020204" pitchFamily="34" charset="0"/>
                <a:cs typeface="Arial" panose="020B0604020202020204" pitchFamily="34" charset="0"/>
              </a:defRPr>
            </a:lvl7pPr>
            <a:lvl8pPr>
              <a:defRPr sz="1600">
                <a:latin typeface="Arial" panose="020B0604020202020204" pitchFamily="34" charset="0"/>
                <a:cs typeface="Arial" panose="020B0604020202020204" pitchFamily="34" charset="0"/>
              </a:defRPr>
            </a:lvl8pPr>
            <a:lvl9pPr>
              <a:defRPr sz="1600">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5" name="Date Placeholder 4"/>
          <p:cNvSpPr>
            <a:spLocks noGrp="1"/>
          </p:cNvSpPr>
          <p:nvPr>
            <p:ph type="dt" sz="half" idx="10"/>
          </p:nvPr>
        </p:nvSpPr>
        <p:spPr/>
        <p:txBody>
          <a:bodyPr/>
          <a:lstStyle/>
          <a:p>
            <a:fld id="{83829175-527E-46A3-863C-1BB1F163B849}" type="datetimeFigureOut">
              <a:rPr lang="en-US"/>
              <a:t>9/11/2023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2576970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4000" b="1">
                <a:latin typeface="Arial" panose="020B0604020202020204" pitchFamily="34" charset="0"/>
                <a:cs typeface="Arial" panose="020B0604020202020204" pitchFamily="34" charset="0"/>
              </a:defRPr>
            </a:lvl1pPr>
          </a:lstStyle>
          <a:p>
            <a:r>
              <a:rPr dirty="0"/>
              <a:t>Click to edit Master title style</a:t>
            </a:r>
          </a:p>
        </p:txBody>
      </p:sp>
      <p:sp>
        <p:nvSpPr>
          <p:cNvPr id="3" name="Date Placeholder 2"/>
          <p:cNvSpPr>
            <a:spLocks noGrp="1"/>
          </p:cNvSpPr>
          <p:nvPr>
            <p:ph type="dt" sz="half" idx="10"/>
          </p:nvPr>
        </p:nvSpPr>
        <p:spPr/>
        <p:txBody>
          <a:bodyPr/>
          <a:lstStyle/>
          <a:p>
            <a:fld id="{83829175-527E-46A3-863C-1BB1F163B849}" type="datetimeFigureOut">
              <a:rPr lang="en-US"/>
              <a:t>9/11/2023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245570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bwMode="auto">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29175-527E-46A3-863C-1BB1F163B849}" type="datetimeFigureOut">
              <a:rPr lang="en-US"/>
              <a:t>9/11/2023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395201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bwMode="auto">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6613" y="2590800"/>
            <a:ext cx="3276599" cy="1924050"/>
          </a:xfrm>
        </p:spPr>
        <p:txBody>
          <a:bodyPr anchor="b">
            <a:normAutofit/>
          </a:bodyPr>
          <a:lstStyle>
            <a:lvl1pPr algn="l">
              <a:defRPr sz="3200" b="0">
                <a:latin typeface="Arial" panose="020B0604020202020204" pitchFamily="34" charset="0"/>
                <a:cs typeface="Arial" panose="020B0604020202020204" pitchFamily="34" charset="0"/>
              </a:defRPr>
            </a:lvl1pPr>
          </a:lstStyle>
          <a:p>
            <a:r>
              <a:rPr dirty="0"/>
              <a:t>Click to edit Master title style</a:t>
            </a:r>
          </a:p>
        </p:txBody>
      </p:sp>
      <p:sp>
        <p:nvSpPr>
          <p:cNvPr id="3" name="Content Placeholder 2"/>
          <p:cNvSpPr>
            <a:spLocks noGrp="1"/>
          </p:cNvSpPr>
          <p:nvPr>
            <p:ph idx="1"/>
          </p:nvPr>
        </p:nvSpPr>
        <p:spPr>
          <a:xfrm>
            <a:off x="5180012" y="838200"/>
            <a:ext cx="6172201" cy="5181600"/>
          </a:xfrm>
        </p:spPr>
        <p:txBody>
          <a:bodyPr>
            <a:normAutofit/>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atin typeface="Arial" panose="020B0604020202020204" pitchFamily="34" charset="0"/>
                <a:cs typeface="Arial" panose="020B0604020202020204" pitchFamily="34" charset="0"/>
              </a:defRPr>
            </a:lvl6pPr>
            <a:lvl7pPr>
              <a:defRPr sz="1400">
                <a:latin typeface="Arial" panose="020B0604020202020204" pitchFamily="34" charset="0"/>
                <a:cs typeface="Arial" panose="020B0604020202020204" pitchFamily="34" charset="0"/>
              </a:defRPr>
            </a:lvl7pPr>
            <a:lvl8pPr>
              <a:defRPr sz="1400">
                <a:latin typeface="Arial" panose="020B0604020202020204" pitchFamily="34" charset="0"/>
                <a:cs typeface="Arial" panose="020B0604020202020204" pitchFamily="34" charset="0"/>
              </a:defRPr>
            </a:lvl8pPr>
            <a:lvl9pPr>
              <a:defRPr sz="1400">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4" name="Text Placeholder 3"/>
          <p:cNvSpPr>
            <a:spLocks noGrp="1"/>
          </p:cNvSpPr>
          <p:nvPr>
            <p:ph type="body" sz="half" idx="2"/>
          </p:nvPr>
        </p:nvSpPr>
        <p:spPr>
          <a:xfrm>
            <a:off x="836613" y="4648200"/>
            <a:ext cx="3276599" cy="1371600"/>
          </a:xfrm>
        </p:spPr>
        <p:txBody>
          <a:bodyPr>
            <a:normAutofit/>
          </a:bodyPr>
          <a:lstStyle>
            <a:lvl1pPr marL="0" indent="0">
              <a:spcBef>
                <a:spcPts val="600"/>
              </a:spcBef>
              <a:buNone/>
              <a:defRPr sz="16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dirty="0"/>
              <a:t>Click to edit Master text styles</a:t>
            </a:r>
          </a:p>
        </p:txBody>
      </p:sp>
      <p:sp>
        <p:nvSpPr>
          <p:cNvPr id="8" name="Date Placeholder 7"/>
          <p:cNvSpPr>
            <a:spLocks noGrp="1"/>
          </p:cNvSpPr>
          <p:nvPr>
            <p:ph type="dt" sz="half" idx="10"/>
          </p:nvPr>
        </p:nvSpPr>
        <p:spPr/>
        <p:txBody>
          <a:bodyPr/>
          <a:lstStyle/>
          <a:p>
            <a:fld id="{83829175-527E-46A3-863C-1BB1F163B849}" type="datetimeFigureOut">
              <a:rPr lang="en-US"/>
              <a:pPr/>
              <a:t>9/11/2023</a:t>
            </a:fld>
            <a:endParaRPr/>
          </a:p>
        </p:txBody>
      </p:sp>
      <p:sp>
        <p:nvSpPr>
          <p:cNvPr id="9" name="Footer Placeholder 8"/>
          <p:cNvSpPr>
            <a:spLocks noGrp="1"/>
          </p:cNvSpPr>
          <p:nvPr>
            <p:ph type="ftr" sz="quarter" idx="11"/>
          </p:nvPr>
        </p:nvSpPr>
        <p:spPr/>
        <p:txBody>
          <a:bodyPr/>
          <a:lstStyle/>
          <a:p>
            <a:endParaRPr/>
          </a:p>
        </p:txBody>
      </p:sp>
      <p:sp>
        <p:nvSpPr>
          <p:cNvPr id="10" name="Slide Number Placeholder 9"/>
          <p:cNvSpPr>
            <a:spLocks noGrp="1"/>
          </p:cNvSpPr>
          <p:nvPr>
            <p:ph type="sldNum" sz="quarter" idx="12"/>
          </p:nvPr>
        </p:nvSpPr>
        <p:spPr/>
        <p:txBody>
          <a:bodyPr/>
          <a:lstStyle/>
          <a:p>
            <a:fld id="{E5137D0E-4A4F-4307-8994-C1891D747D59}" type="slidenum">
              <a:rPr/>
              <a:pPr/>
              <a:t>‹#›</a:t>
            </a:fld>
            <a:endParaRPr/>
          </a:p>
        </p:txBody>
      </p:sp>
    </p:spTree>
    <p:extLst>
      <p:ext uri="{BB962C8B-B14F-4D97-AF65-F5344CB8AC3E}">
        <p14:creationId xmlns:p14="http://schemas.microsoft.com/office/powerpoint/2010/main" val="20182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bwMode="auto">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836613" y="2590800"/>
            <a:ext cx="3276599" cy="1924050"/>
          </a:xfrm>
        </p:spPr>
        <p:txBody>
          <a:bodyPr anchor="b">
            <a:normAutofit/>
          </a:bodyPr>
          <a:lstStyle>
            <a:lvl1pPr algn="l">
              <a:defRPr sz="3200" b="0">
                <a:latin typeface="Arial" panose="020B0604020202020204" pitchFamily="34" charset="0"/>
                <a:cs typeface="Arial" panose="020B0604020202020204" pitchFamily="34" charset="0"/>
              </a:defRPr>
            </a:lvl1pPr>
          </a:lstStyle>
          <a:p>
            <a:r>
              <a:rPr dirty="0"/>
              <a:t>Click to edit Master title style</a:t>
            </a:r>
          </a:p>
        </p:txBody>
      </p:sp>
      <p:sp>
        <p:nvSpPr>
          <p:cNvPr id="3" name="Picture Placeholder 2"/>
          <p:cNvSpPr>
            <a:spLocks noGrp="1"/>
          </p:cNvSpPr>
          <p:nvPr>
            <p:ph type="pic" idx="1"/>
          </p:nvPr>
        </p:nvSpPr>
        <p:spPr>
          <a:xfrm>
            <a:off x="5484812" y="836610"/>
            <a:ext cx="5867401" cy="5183190"/>
          </a:xfr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p:cNvSpPr>
            <a:spLocks noGrp="1"/>
          </p:cNvSpPr>
          <p:nvPr>
            <p:ph type="body" sz="half" idx="2"/>
          </p:nvPr>
        </p:nvSpPr>
        <p:spPr>
          <a:xfrm>
            <a:off x="836613" y="4648200"/>
            <a:ext cx="3276599" cy="1371600"/>
          </a:xfrm>
        </p:spPr>
        <p:txBody>
          <a:bodyPr>
            <a:normAutofit/>
          </a:bodyPr>
          <a:lstStyle>
            <a:lvl1pPr marL="0" indent="0">
              <a:spcBef>
                <a:spcPts val="600"/>
              </a:spcBef>
              <a:buNone/>
              <a:defRPr sz="16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dirty="0"/>
              <a:t>Click to edit Master text styles</a:t>
            </a:r>
          </a:p>
        </p:txBody>
      </p:sp>
    </p:spTree>
    <p:extLst>
      <p:ext uri="{BB962C8B-B14F-4D97-AF65-F5344CB8AC3E}">
        <p14:creationId xmlns:p14="http://schemas.microsoft.com/office/powerpoint/2010/main" val="2244693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Arial" panose="020B0604020202020204" pitchFamily="34" charset="0"/>
                <a:cs typeface="Arial" panose="020B0604020202020204" pitchFamily="34" charset="0"/>
              </a:defRPr>
            </a:lvl1pPr>
          </a:lstStyle>
          <a:p>
            <a:r>
              <a:rPr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baseline="0">
                <a:latin typeface="Arial" panose="020B0604020202020204" pitchFamily="34" charset="0"/>
                <a:cs typeface="Arial" panose="020B0604020202020204" pitchFamily="34" charset="0"/>
              </a:defRPr>
            </a:lvl6pPr>
            <a:lvl7pPr>
              <a:defRPr baseline="0">
                <a:latin typeface="Arial" panose="020B0604020202020204" pitchFamily="34" charset="0"/>
                <a:cs typeface="Arial" panose="020B0604020202020204" pitchFamily="34" charset="0"/>
              </a:defRPr>
            </a:lvl7pPr>
            <a:lvl8pPr>
              <a:defRPr baseline="0">
                <a:latin typeface="Arial" panose="020B0604020202020204" pitchFamily="34" charset="0"/>
                <a:cs typeface="Arial" panose="020B0604020202020204" pitchFamily="34" charset="0"/>
              </a:defRPr>
            </a:lvl8pPr>
            <a:lvl9pPr>
              <a:defRPr baseline="0">
                <a:latin typeface="Arial" panose="020B0604020202020204" pitchFamily="34" charset="0"/>
                <a:cs typeface="Arial" panose="020B0604020202020204" pitchFamily="34" charset="0"/>
              </a:defRPr>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a:p>
            <a:pPr lvl="5"/>
            <a:r>
              <a:rPr dirty="0"/>
              <a:t>Sixth level</a:t>
            </a:r>
          </a:p>
          <a:p>
            <a:pPr lvl="6"/>
            <a:r>
              <a:rPr dirty="0"/>
              <a:t>Seventh level</a:t>
            </a:r>
          </a:p>
          <a:p>
            <a:pPr lvl="7"/>
            <a:r>
              <a:rPr dirty="0"/>
              <a:t>Eighth level</a:t>
            </a:r>
          </a:p>
          <a:p>
            <a:pPr lvl="8"/>
            <a:r>
              <a:rPr dirty="0"/>
              <a:t>Ninth level</a:t>
            </a:r>
          </a:p>
        </p:txBody>
      </p:sp>
      <p:sp>
        <p:nvSpPr>
          <p:cNvPr id="4" name="Date Placeholder 3"/>
          <p:cNvSpPr>
            <a:spLocks noGrp="1"/>
          </p:cNvSpPr>
          <p:nvPr>
            <p:ph type="dt" sz="half" idx="10"/>
          </p:nvPr>
        </p:nvSpPr>
        <p:spPr/>
        <p:txBody>
          <a:bodyPr/>
          <a:lstStyle/>
          <a:p>
            <a:fld id="{83829175-527E-46A3-863C-1BB1F163B849}" type="datetimeFigureOut">
              <a:rPr lang="en-US"/>
              <a:t>9/11/2023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5137D0E-4A4F-4307-8994-C1891D747D59}" type="slidenum">
              <a:rPr/>
              <a:t>‹#›</a:t>
            </a:fld>
            <a:endParaRPr/>
          </a:p>
        </p:txBody>
      </p:sp>
    </p:spTree>
    <p:extLst>
      <p:ext uri="{BB962C8B-B14F-4D97-AF65-F5344CB8AC3E}">
        <p14:creationId xmlns:p14="http://schemas.microsoft.com/office/powerpoint/2010/main" val="184223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r>
              <a:t>Click to edit Master title style</a:t>
            </a:r>
          </a:p>
        </p:txBody>
      </p:sp>
      <p:sp>
        <p:nvSpPr>
          <p:cNvPr id="3" name="Text Placeholder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a:r>
              <a:t>Click to edit Master text styles</a:t>
            </a:r>
          </a:p>
          <a:p>
            <a:pPr lvl="1"/>
            <a:r>
              <a:t>Second level</a:t>
            </a:r>
          </a:p>
          <a:p>
            <a:pPr lvl="2"/>
            <a:r>
              <a:t>Third level</a:t>
            </a:r>
          </a:p>
          <a:p>
            <a:pPr lvl="3"/>
            <a:r>
              <a:t>Fourth level</a:t>
            </a:r>
          </a:p>
          <a:p>
            <a:pPr lvl="4"/>
            <a:r>
              <a:t>Fifth level</a:t>
            </a:r>
          </a:p>
          <a:p>
            <a:pPr lvl="5"/>
            <a:r>
              <a:t>Sixth level</a:t>
            </a:r>
          </a:p>
          <a:p>
            <a:pPr lvl="6"/>
            <a:r>
              <a:t>Seventh level</a:t>
            </a:r>
          </a:p>
          <a:p>
            <a:pPr lvl="7"/>
            <a:r>
              <a:t>Eighth level</a:t>
            </a:r>
          </a:p>
          <a:p>
            <a:pPr lvl="8"/>
            <a:r>
              <a:t>Ninth level</a:t>
            </a:r>
          </a:p>
        </p:txBody>
      </p:sp>
      <p:sp>
        <p:nvSpPr>
          <p:cNvPr id="4" name="Date Placeholder 3"/>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000">
                <a:solidFill>
                  <a:schemeClr val="tx1"/>
                </a:solidFill>
              </a:defRPr>
            </a:lvl1pPr>
          </a:lstStyle>
          <a:p>
            <a:fld id="{83829175-527E-46A3-863C-1BB1F163B849}" type="datetimeFigureOut">
              <a:rPr lang="en-US"/>
              <a:pPr/>
              <a:t>9/11/2023</a:t>
            </a:fld>
            <a:endParaRPr/>
          </a:p>
        </p:txBody>
      </p:sp>
      <p:sp>
        <p:nvSpPr>
          <p:cNvPr id="5" name="Footer Placeholder 4"/>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000">
                <a:solidFill>
                  <a:schemeClr val="tx1"/>
                </a:solidFill>
              </a:defRPr>
            </a:lvl1pPr>
          </a:lstStyle>
          <a:p>
            <a:fld id="{E5137D0E-4A4F-4307-8994-C1891D747D59}" type="slidenum">
              <a:rPr/>
              <a:pPr/>
              <a:t>‹#›</a:t>
            </a:fld>
            <a:endParaRPr/>
          </a:p>
        </p:txBody>
      </p:sp>
      <p:pic>
        <p:nvPicPr>
          <p:cNvPr id="7" name="Picture 6">
            <a:extLst>
              <a:ext uri="{FF2B5EF4-FFF2-40B4-BE49-F238E27FC236}">
                <a16:creationId xmlns:a16="http://schemas.microsoft.com/office/drawing/2014/main" id="{A0056A1A-A58A-4343-AD6E-979D47CB70C6}"/>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1495012" y="6309320"/>
            <a:ext cx="598932" cy="457200"/>
          </a:xfrm>
          <a:prstGeom prst="rect">
            <a:avLst/>
          </a:prstGeom>
        </p:spPr>
      </p:pic>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70.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46.jpeg"/><Relationship Id="rId5" Type="http://schemas.openxmlformats.org/officeDocument/2006/relationships/image" Target="../media/image45.jpeg"/><Relationship Id="rId4" Type="http://schemas.microsoft.com/office/2007/relationships/hdphoto" Target="../media/hdphoto4.wdp"/></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49.jpeg"/><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1.xml"/><Relationship Id="rId5" Type="http://schemas.openxmlformats.org/officeDocument/2006/relationships/image" Target="../media/image54.jpeg"/><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56.jpg"/></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58.jp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11.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www.bluewaterbaltimore.org/the-waterkeeper/programs/stormwater-pollution/" TargetMode="External"/><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6.png"/><Relationship Id="rId7" Type="http://schemas.openxmlformats.org/officeDocument/2006/relationships/diagramColors" Target="../diagrams/colors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2.xml"/><Relationship Id="rId1" Type="http://schemas.openxmlformats.org/officeDocument/2006/relationships/slideLayout" Target="../slideLayouts/slideLayout11.xml"/><Relationship Id="rId4" Type="http://schemas.openxmlformats.org/officeDocument/2006/relationships/image" Target="../media/image79.jpeg"/></Relationships>
</file>

<file path=ppt/slides/_rels/slide5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4.xml"/><Relationship Id="rId1" Type="http://schemas.openxmlformats.org/officeDocument/2006/relationships/slideLayout" Target="../slideLayouts/slideLayout11.xml"/><Relationship Id="rId4" Type="http://schemas.openxmlformats.org/officeDocument/2006/relationships/image" Target="../media/image82.jpeg"/></Relationships>
</file>

<file path=ppt/slides/_rels/slide5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85.jpeg"/></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image" Target="../media/image87.png"/></Relationships>
</file>

<file path=ppt/slides/_rels/slide5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8.xml"/><Relationship Id="rId1" Type="http://schemas.openxmlformats.org/officeDocument/2006/relationships/slideLayout" Target="../slideLayouts/slideLayout11.xml"/><Relationship Id="rId5" Type="http://schemas.openxmlformats.org/officeDocument/2006/relationships/image" Target="../media/image90.png"/><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9.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91.png"/><Relationship Id="rId7" Type="http://schemas.openxmlformats.org/officeDocument/2006/relationships/diagramColors" Target="../diagrams/colors4.xml"/><Relationship Id="rId2" Type="http://schemas.openxmlformats.org/officeDocument/2006/relationships/notesSlide" Target="../notesSlides/notesSlide60.xml"/><Relationship Id="rId1" Type="http://schemas.openxmlformats.org/officeDocument/2006/relationships/slideLayout" Target="../slideLayouts/slideLayout1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18212" y="1143000"/>
            <a:ext cx="5715000" cy="3505200"/>
          </a:xfrm>
        </p:spPr>
        <p:txBody>
          <a:bodyPr/>
          <a:lstStyle/>
          <a:p>
            <a:r>
              <a:rPr lang="en-US" dirty="0"/>
              <a:t>Middlesex Township</a:t>
            </a:r>
          </a:p>
        </p:txBody>
      </p:sp>
      <p:sp>
        <p:nvSpPr>
          <p:cNvPr id="3" name="Subtitle 2"/>
          <p:cNvSpPr>
            <a:spLocks noGrp="1"/>
          </p:cNvSpPr>
          <p:nvPr>
            <p:ph type="subTitle" idx="1"/>
          </p:nvPr>
        </p:nvSpPr>
        <p:spPr>
          <a:xfrm>
            <a:off x="6239061" y="4648200"/>
            <a:ext cx="4176464" cy="1066800"/>
          </a:xfrm>
        </p:spPr>
        <p:txBody>
          <a:bodyPr/>
          <a:lstStyle/>
          <a:p>
            <a:r>
              <a:rPr lang="en-US" dirty="0">
                <a:solidFill>
                  <a:schemeClr val="tx1">
                    <a:lumMod val="50000"/>
                  </a:schemeClr>
                </a:solidFill>
              </a:rPr>
              <a:t>MS4 Permit Lunch &amp; Learn</a:t>
            </a:r>
          </a:p>
          <a:p>
            <a:r>
              <a:rPr lang="en-US" dirty="0">
                <a:solidFill>
                  <a:schemeClr val="tx1">
                    <a:lumMod val="50000"/>
                  </a:schemeClr>
                </a:solidFill>
              </a:rPr>
              <a:t>November 12, 2019</a:t>
            </a:r>
          </a:p>
        </p:txBody>
      </p:sp>
      <p:pic>
        <p:nvPicPr>
          <p:cNvPr id="1027" name="Picture 3" descr="W:\Projects\2015 Projects and Proposals\R15-0426.001_Middlesex_MS4-Year1\01-MCMs\MCM#1\JPM\middlesexlogowhite2.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607213" y="458378"/>
            <a:ext cx="1440160" cy="19130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Placeholder 6"/>
          <p:cNvPicPr>
            <a:picLocks noChangeAspect="1"/>
          </p:cNvPicPr>
          <p:nvPr/>
        </p:nvPicPr>
        <p:blipFill rotWithShape="1">
          <a:blip r:embed="rId4" cstate="screen">
            <a:extLst>
              <a:ext uri="{28A0092B-C50C-407E-A947-70E740481C1C}">
                <a14:useLocalDpi xmlns:a14="http://schemas.microsoft.com/office/drawing/2010/main"/>
              </a:ext>
            </a:extLst>
          </a:blip>
          <a:srcRect t="-219"/>
          <a:stretch/>
        </p:blipFill>
        <p:spPr>
          <a:xfrm>
            <a:off x="-26268" y="1"/>
            <a:ext cx="6572250" cy="6885384"/>
          </a:xfrm>
          <a:custGeom>
            <a:avLst/>
            <a:gdLst>
              <a:gd name="connsiteX0" fmla="*/ 0 w 5913439"/>
              <a:gd name="connsiteY0" fmla="*/ 0 h 6857999"/>
              <a:gd name="connsiteX1" fmla="*/ 5786218 w 5913439"/>
              <a:gd name="connsiteY1" fmla="*/ 0 h 6857999"/>
              <a:gd name="connsiteX2" fmla="*/ 5788155 w 5913439"/>
              <a:gd name="connsiteY2" fmla="*/ 805 h 6857999"/>
              <a:gd name="connsiteX3" fmla="*/ 5805219 w 5913439"/>
              <a:gd name="connsiteY3" fmla="*/ 8439 h 6857999"/>
              <a:gd name="connsiteX4" fmla="*/ 5822732 w 5913439"/>
              <a:gd name="connsiteY4" fmla="*/ 14726 h 6857999"/>
              <a:gd name="connsiteX5" fmla="*/ 5840245 w 5913439"/>
              <a:gd name="connsiteY5" fmla="*/ 20563 h 6857999"/>
              <a:gd name="connsiteX6" fmla="*/ 5848777 w 5913439"/>
              <a:gd name="connsiteY6" fmla="*/ 23258 h 6857999"/>
              <a:gd name="connsiteX7" fmla="*/ 5858206 w 5913439"/>
              <a:gd name="connsiteY7" fmla="*/ 25503 h 6857999"/>
              <a:gd name="connsiteX8" fmla="*/ 5866738 w 5913439"/>
              <a:gd name="connsiteY8" fmla="*/ 27299 h 6857999"/>
              <a:gd name="connsiteX9" fmla="*/ 5875719 w 5913439"/>
              <a:gd name="connsiteY9" fmla="*/ 28646 h 6857999"/>
              <a:gd name="connsiteX10" fmla="*/ 5885149 w 5913439"/>
              <a:gd name="connsiteY10" fmla="*/ 29993 h 6857999"/>
              <a:gd name="connsiteX11" fmla="*/ 5894130 w 5913439"/>
              <a:gd name="connsiteY11" fmla="*/ 30891 h 6857999"/>
              <a:gd name="connsiteX12" fmla="*/ 5896375 w 5913439"/>
              <a:gd name="connsiteY12" fmla="*/ 30891 h 6857999"/>
              <a:gd name="connsiteX13" fmla="*/ 5898621 w 5913439"/>
              <a:gd name="connsiteY13" fmla="*/ 31790 h 6857999"/>
              <a:gd name="connsiteX14" fmla="*/ 5900417 w 5913439"/>
              <a:gd name="connsiteY14" fmla="*/ 33137 h 6857999"/>
              <a:gd name="connsiteX15" fmla="*/ 5902662 w 5913439"/>
              <a:gd name="connsiteY15" fmla="*/ 34484 h 6857999"/>
              <a:gd name="connsiteX16" fmla="*/ 5906254 w 5913439"/>
              <a:gd name="connsiteY16" fmla="*/ 38076 h 6857999"/>
              <a:gd name="connsiteX17" fmla="*/ 5908949 w 5913439"/>
              <a:gd name="connsiteY17" fmla="*/ 42117 h 6857999"/>
              <a:gd name="connsiteX18" fmla="*/ 5910296 w 5913439"/>
              <a:gd name="connsiteY18" fmla="*/ 45261 h 6857999"/>
              <a:gd name="connsiteX19" fmla="*/ 5911643 w 5913439"/>
              <a:gd name="connsiteY19" fmla="*/ 49751 h 6857999"/>
              <a:gd name="connsiteX20" fmla="*/ 5912541 w 5913439"/>
              <a:gd name="connsiteY20" fmla="*/ 55589 h 6857999"/>
              <a:gd name="connsiteX21" fmla="*/ 5912990 w 5913439"/>
              <a:gd name="connsiteY21" fmla="*/ 61876 h 6857999"/>
              <a:gd name="connsiteX22" fmla="*/ 5913439 w 5913439"/>
              <a:gd name="connsiteY22" fmla="*/ 78490 h 6857999"/>
              <a:gd name="connsiteX23" fmla="*/ 5912990 w 5913439"/>
              <a:gd name="connsiteY23" fmla="*/ 98697 h 6857999"/>
              <a:gd name="connsiteX24" fmla="*/ 5912092 w 5913439"/>
              <a:gd name="connsiteY24" fmla="*/ 121598 h 6857999"/>
              <a:gd name="connsiteX25" fmla="*/ 5910296 w 5913439"/>
              <a:gd name="connsiteY25" fmla="*/ 146296 h 6857999"/>
              <a:gd name="connsiteX26" fmla="*/ 5907601 w 5913439"/>
              <a:gd name="connsiteY26" fmla="*/ 172790 h 6857999"/>
              <a:gd name="connsiteX27" fmla="*/ 5904907 w 5913439"/>
              <a:gd name="connsiteY27" fmla="*/ 199732 h 6857999"/>
              <a:gd name="connsiteX28" fmla="*/ 5901315 w 5913439"/>
              <a:gd name="connsiteY28" fmla="*/ 226226 h 6857999"/>
              <a:gd name="connsiteX29" fmla="*/ 5897273 w 5913439"/>
              <a:gd name="connsiteY29" fmla="*/ 252271 h 6857999"/>
              <a:gd name="connsiteX30" fmla="*/ 5892783 w 5913439"/>
              <a:gd name="connsiteY30" fmla="*/ 277417 h 6857999"/>
              <a:gd name="connsiteX31" fmla="*/ 5888742 w 5913439"/>
              <a:gd name="connsiteY31" fmla="*/ 299420 h 6857999"/>
              <a:gd name="connsiteX32" fmla="*/ 5884251 w 5913439"/>
              <a:gd name="connsiteY32" fmla="*/ 319178 h 6857999"/>
              <a:gd name="connsiteX33" fmla="*/ 5882006 w 5913439"/>
              <a:gd name="connsiteY33" fmla="*/ 327261 h 6857999"/>
              <a:gd name="connsiteX34" fmla="*/ 5879761 w 5913439"/>
              <a:gd name="connsiteY34" fmla="*/ 334895 h 6857999"/>
              <a:gd name="connsiteX35" fmla="*/ 5877515 w 5913439"/>
              <a:gd name="connsiteY35" fmla="*/ 341631 h 6857999"/>
              <a:gd name="connsiteX36" fmla="*/ 5875270 w 5913439"/>
              <a:gd name="connsiteY36" fmla="*/ 346570 h 6857999"/>
              <a:gd name="connsiteX37" fmla="*/ 5873025 w 5913439"/>
              <a:gd name="connsiteY37" fmla="*/ 350611 h 6857999"/>
              <a:gd name="connsiteX38" fmla="*/ 5871229 w 5913439"/>
              <a:gd name="connsiteY38" fmla="*/ 353306 h 6857999"/>
              <a:gd name="connsiteX39" fmla="*/ 5866289 w 5913439"/>
              <a:gd name="connsiteY39" fmla="*/ 356898 h 6857999"/>
              <a:gd name="connsiteX40" fmla="*/ 5861350 w 5913439"/>
              <a:gd name="connsiteY40" fmla="*/ 359592 h 6857999"/>
              <a:gd name="connsiteX41" fmla="*/ 5855512 w 5913439"/>
              <a:gd name="connsiteY41" fmla="*/ 362736 h 6857999"/>
              <a:gd name="connsiteX42" fmla="*/ 5849675 w 5913439"/>
              <a:gd name="connsiteY42" fmla="*/ 364981 h 6857999"/>
              <a:gd name="connsiteX43" fmla="*/ 5838448 w 5913439"/>
              <a:gd name="connsiteY43" fmla="*/ 369471 h 6857999"/>
              <a:gd name="connsiteX44" fmla="*/ 5826773 w 5913439"/>
              <a:gd name="connsiteY44" fmla="*/ 374411 h 6857999"/>
              <a:gd name="connsiteX45" fmla="*/ 5821834 w 5913439"/>
              <a:gd name="connsiteY45" fmla="*/ 378452 h 6857999"/>
              <a:gd name="connsiteX46" fmla="*/ 5816894 w 5913439"/>
              <a:gd name="connsiteY46" fmla="*/ 382045 h 6857999"/>
              <a:gd name="connsiteX47" fmla="*/ 5813751 w 5913439"/>
              <a:gd name="connsiteY47" fmla="*/ 385637 h 6857999"/>
              <a:gd name="connsiteX48" fmla="*/ 5810608 w 5913439"/>
              <a:gd name="connsiteY48" fmla="*/ 388780 h 6857999"/>
              <a:gd name="connsiteX49" fmla="*/ 5808812 w 5913439"/>
              <a:gd name="connsiteY49" fmla="*/ 391924 h 6857999"/>
              <a:gd name="connsiteX50" fmla="*/ 5807015 w 5913439"/>
              <a:gd name="connsiteY50" fmla="*/ 395067 h 6857999"/>
              <a:gd name="connsiteX51" fmla="*/ 5806117 w 5913439"/>
              <a:gd name="connsiteY51" fmla="*/ 397761 h 6857999"/>
              <a:gd name="connsiteX52" fmla="*/ 5805668 w 5913439"/>
              <a:gd name="connsiteY52" fmla="*/ 400905 h 6857999"/>
              <a:gd name="connsiteX53" fmla="*/ 5806117 w 5913439"/>
              <a:gd name="connsiteY53" fmla="*/ 403599 h 6857999"/>
              <a:gd name="connsiteX54" fmla="*/ 5806566 w 5913439"/>
              <a:gd name="connsiteY54" fmla="*/ 405844 h 6857999"/>
              <a:gd name="connsiteX55" fmla="*/ 5807464 w 5913439"/>
              <a:gd name="connsiteY55" fmla="*/ 408538 h 6857999"/>
              <a:gd name="connsiteX56" fmla="*/ 5808812 w 5913439"/>
              <a:gd name="connsiteY56" fmla="*/ 410784 h 6857999"/>
              <a:gd name="connsiteX57" fmla="*/ 5812404 w 5913439"/>
              <a:gd name="connsiteY57" fmla="*/ 416172 h 6857999"/>
              <a:gd name="connsiteX58" fmla="*/ 5816894 w 5913439"/>
              <a:gd name="connsiteY58" fmla="*/ 420662 h 6857999"/>
              <a:gd name="connsiteX59" fmla="*/ 5827671 w 5913439"/>
              <a:gd name="connsiteY59" fmla="*/ 430092 h 6857999"/>
              <a:gd name="connsiteX60" fmla="*/ 5832611 w 5913439"/>
              <a:gd name="connsiteY60" fmla="*/ 435032 h 6857999"/>
              <a:gd name="connsiteX61" fmla="*/ 5837101 w 5913439"/>
              <a:gd name="connsiteY61" fmla="*/ 439971 h 6857999"/>
              <a:gd name="connsiteX62" fmla="*/ 5838898 w 5913439"/>
              <a:gd name="connsiteY62" fmla="*/ 442666 h 6857999"/>
              <a:gd name="connsiteX63" fmla="*/ 5840694 w 5913439"/>
              <a:gd name="connsiteY63" fmla="*/ 445360 h 6857999"/>
              <a:gd name="connsiteX64" fmla="*/ 5842041 w 5913439"/>
              <a:gd name="connsiteY64" fmla="*/ 448054 h 6857999"/>
              <a:gd name="connsiteX65" fmla="*/ 5842939 w 5913439"/>
              <a:gd name="connsiteY65" fmla="*/ 451647 h 6857999"/>
              <a:gd name="connsiteX66" fmla="*/ 5843388 w 5913439"/>
              <a:gd name="connsiteY66" fmla="*/ 454790 h 6857999"/>
              <a:gd name="connsiteX67" fmla="*/ 5843388 w 5913439"/>
              <a:gd name="connsiteY67" fmla="*/ 457933 h 6857999"/>
              <a:gd name="connsiteX68" fmla="*/ 5842939 w 5913439"/>
              <a:gd name="connsiteY68" fmla="*/ 461526 h 6857999"/>
              <a:gd name="connsiteX69" fmla="*/ 5842041 w 5913439"/>
              <a:gd name="connsiteY69" fmla="*/ 465118 h 6857999"/>
              <a:gd name="connsiteX70" fmla="*/ 5834856 w 5913439"/>
              <a:gd name="connsiteY70" fmla="*/ 461526 h 6857999"/>
              <a:gd name="connsiteX71" fmla="*/ 5827671 w 5913439"/>
              <a:gd name="connsiteY71" fmla="*/ 459280 h 6857999"/>
              <a:gd name="connsiteX72" fmla="*/ 5821385 w 5913439"/>
              <a:gd name="connsiteY72" fmla="*/ 457933 h 6857999"/>
              <a:gd name="connsiteX73" fmla="*/ 5815098 w 5913439"/>
              <a:gd name="connsiteY73" fmla="*/ 457484 h 6857999"/>
              <a:gd name="connsiteX74" fmla="*/ 5809710 w 5913439"/>
              <a:gd name="connsiteY74" fmla="*/ 457933 h 6857999"/>
              <a:gd name="connsiteX75" fmla="*/ 5804321 w 5913439"/>
              <a:gd name="connsiteY75" fmla="*/ 459280 h 6857999"/>
              <a:gd name="connsiteX76" fmla="*/ 5799831 w 5913439"/>
              <a:gd name="connsiteY76" fmla="*/ 461076 h 6857999"/>
              <a:gd name="connsiteX77" fmla="*/ 5795340 w 5913439"/>
              <a:gd name="connsiteY77" fmla="*/ 463771 h 6857999"/>
              <a:gd name="connsiteX78" fmla="*/ 5790850 w 5913439"/>
              <a:gd name="connsiteY78" fmla="*/ 466914 h 6857999"/>
              <a:gd name="connsiteX79" fmla="*/ 5786808 w 5913439"/>
              <a:gd name="connsiteY79" fmla="*/ 470506 h 6857999"/>
              <a:gd name="connsiteX80" fmla="*/ 5782767 w 5913439"/>
              <a:gd name="connsiteY80" fmla="*/ 474548 h 6857999"/>
              <a:gd name="connsiteX81" fmla="*/ 5779175 w 5913439"/>
              <a:gd name="connsiteY81" fmla="*/ 479038 h 6857999"/>
              <a:gd name="connsiteX82" fmla="*/ 5772439 w 5913439"/>
              <a:gd name="connsiteY82" fmla="*/ 488917 h 6857999"/>
              <a:gd name="connsiteX83" fmla="*/ 5765703 w 5913439"/>
              <a:gd name="connsiteY83" fmla="*/ 499245 h 6857999"/>
              <a:gd name="connsiteX84" fmla="*/ 5758968 w 5913439"/>
              <a:gd name="connsiteY84" fmla="*/ 510023 h 6857999"/>
              <a:gd name="connsiteX85" fmla="*/ 5752232 w 5913439"/>
              <a:gd name="connsiteY85" fmla="*/ 519902 h 6857999"/>
              <a:gd name="connsiteX86" fmla="*/ 5748639 w 5913439"/>
              <a:gd name="connsiteY86" fmla="*/ 524841 h 6857999"/>
              <a:gd name="connsiteX87" fmla="*/ 5744149 w 5913439"/>
              <a:gd name="connsiteY87" fmla="*/ 529331 h 6857999"/>
              <a:gd name="connsiteX88" fmla="*/ 5740108 w 5913439"/>
              <a:gd name="connsiteY88" fmla="*/ 533373 h 6857999"/>
              <a:gd name="connsiteX89" fmla="*/ 5736066 w 5913439"/>
              <a:gd name="connsiteY89" fmla="*/ 536965 h 6857999"/>
              <a:gd name="connsiteX90" fmla="*/ 5731127 w 5913439"/>
              <a:gd name="connsiteY90" fmla="*/ 539659 h 6857999"/>
              <a:gd name="connsiteX91" fmla="*/ 5726187 w 5913439"/>
              <a:gd name="connsiteY91" fmla="*/ 542354 h 6857999"/>
              <a:gd name="connsiteX92" fmla="*/ 5721248 w 5913439"/>
              <a:gd name="connsiteY92" fmla="*/ 544150 h 6857999"/>
              <a:gd name="connsiteX93" fmla="*/ 5715410 w 5913439"/>
              <a:gd name="connsiteY93" fmla="*/ 545048 h 6857999"/>
              <a:gd name="connsiteX94" fmla="*/ 5709124 w 5913439"/>
              <a:gd name="connsiteY94" fmla="*/ 545497 h 6857999"/>
              <a:gd name="connsiteX95" fmla="*/ 5702388 w 5913439"/>
              <a:gd name="connsiteY95" fmla="*/ 545048 h 6857999"/>
              <a:gd name="connsiteX96" fmla="*/ 5695203 w 5913439"/>
              <a:gd name="connsiteY96" fmla="*/ 543701 h 6857999"/>
              <a:gd name="connsiteX97" fmla="*/ 5688018 w 5913439"/>
              <a:gd name="connsiteY97" fmla="*/ 541007 h 6857999"/>
              <a:gd name="connsiteX98" fmla="*/ 5659729 w 5913439"/>
              <a:gd name="connsiteY98" fmla="*/ 546844 h 6857999"/>
              <a:gd name="connsiteX99" fmla="*/ 5631888 w 5913439"/>
              <a:gd name="connsiteY99" fmla="*/ 551335 h 6857999"/>
              <a:gd name="connsiteX100" fmla="*/ 5604496 w 5913439"/>
              <a:gd name="connsiteY100" fmla="*/ 555825 h 6857999"/>
              <a:gd name="connsiteX101" fmla="*/ 5576206 w 5913439"/>
              <a:gd name="connsiteY101" fmla="*/ 559417 h 6857999"/>
              <a:gd name="connsiteX102" fmla="*/ 5548366 w 5913439"/>
              <a:gd name="connsiteY102" fmla="*/ 562112 h 6857999"/>
              <a:gd name="connsiteX103" fmla="*/ 5534445 w 5913439"/>
              <a:gd name="connsiteY103" fmla="*/ 563010 h 6857999"/>
              <a:gd name="connsiteX104" fmla="*/ 5520076 w 5913439"/>
              <a:gd name="connsiteY104" fmla="*/ 563459 h 6857999"/>
              <a:gd name="connsiteX105" fmla="*/ 5506155 w 5913439"/>
              <a:gd name="connsiteY105" fmla="*/ 563908 h 6857999"/>
              <a:gd name="connsiteX106" fmla="*/ 5491786 w 5913439"/>
              <a:gd name="connsiteY106" fmla="*/ 563908 h 6857999"/>
              <a:gd name="connsiteX107" fmla="*/ 5477417 w 5913439"/>
              <a:gd name="connsiteY107" fmla="*/ 563459 h 6857999"/>
              <a:gd name="connsiteX108" fmla="*/ 5463496 w 5913439"/>
              <a:gd name="connsiteY108" fmla="*/ 563010 h 6857999"/>
              <a:gd name="connsiteX109" fmla="*/ 5434308 w 5913439"/>
              <a:gd name="connsiteY109" fmla="*/ 566602 h 6857999"/>
              <a:gd name="connsiteX110" fmla="*/ 5405120 w 5913439"/>
              <a:gd name="connsiteY110" fmla="*/ 569746 h 6857999"/>
              <a:gd name="connsiteX111" fmla="*/ 5376381 w 5913439"/>
              <a:gd name="connsiteY111" fmla="*/ 572440 h 6857999"/>
              <a:gd name="connsiteX112" fmla="*/ 5347193 w 5913439"/>
              <a:gd name="connsiteY112" fmla="*/ 574236 h 6857999"/>
              <a:gd name="connsiteX113" fmla="*/ 5318006 w 5913439"/>
              <a:gd name="connsiteY113" fmla="*/ 576032 h 6857999"/>
              <a:gd name="connsiteX114" fmla="*/ 5288818 w 5913439"/>
              <a:gd name="connsiteY114" fmla="*/ 577379 h 6857999"/>
              <a:gd name="connsiteX115" fmla="*/ 5259630 w 5913439"/>
              <a:gd name="connsiteY115" fmla="*/ 577828 h 6857999"/>
              <a:gd name="connsiteX116" fmla="*/ 5230891 w 5913439"/>
              <a:gd name="connsiteY116" fmla="*/ 578726 h 6857999"/>
              <a:gd name="connsiteX117" fmla="*/ 5172515 w 5913439"/>
              <a:gd name="connsiteY117" fmla="*/ 579624 h 6857999"/>
              <a:gd name="connsiteX118" fmla="*/ 5113690 w 5913439"/>
              <a:gd name="connsiteY118" fmla="*/ 580074 h 6857999"/>
              <a:gd name="connsiteX119" fmla="*/ 5055763 w 5913439"/>
              <a:gd name="connsiteY119" fmla="*/ 580972 h 6857999"/>
              <a:gd name="connsiteX120" fmla="*/ 5026575 w 5913439"/>
              <a:gd name="connsiteY120" fmla="*/ 581870 h 6857999"/>
              <a:gd name="connsiteX121" fmla="*/ 4996938 w 5913439"/>
              <a:gd name="connsiteY121" fmla="*/ 583217 h 6857999"/>
              <a:gd name="connsiteX122" fmla="*/ 4399709 w 5913439"/>
              <a:gd name="connsiteY122" fmla="*/ 602077 h 6857999"/>
              <a:gd name="connsiteX123" fmla="*/ 4399260 w 5913439"/>
              <a:gd name="connsiteY123" fmla="*/ 622284 h 6857999"/>
              <a:gd name="connsiteX124" fmla="*/ 4438775 w 5913439"/>
              <a:gd name="connsiteY124" fmla="*/ 631265 h 6857999"/>
              <a:gd name="connsiteX125" fmla="*/ 4478740 w 5913439"/>
              <a:gd name="connsiteY125" fmla="*/ 640246 h 6857999"/>
              <a:gd name="connsiteX126" fmla="*/ 4518257 w 5913439"/>
              <a:gd name="connsiteY126" fmla="*/ 648328 h 6857999"/>
              <a:gd name="connsiteX127" fmla="*/ 4558221 w 5913439"/>
              <a:gd name="connsiteY127" fmla="*/ 656411 h 6857999"/>
              <a:gd name="connsiteX128" fmla="*/ 4717632 w 5913439"/>
              <a:gd name="connsiteY128" fmla="*/ 688293 h 6857999"/>
              <a:gd name="connsiteX129" fmla="*/ 4757597 w 5913439"/>
              <a:gd name="connsiteY129" fmla="*/ 696376 h 6857999"/>
              <a:gd name="connsiteX130" fmla="*/ 4797113 w 5913439"/>
              <a:gd name="connsiteY130" fmla="*/ 704459 h 6857999"/>
              <a:gd name="connsiteX131" fmla="*/ 4837078 w 5913439"/>
              <a:gd name="connsiteY131" fmla="*/ 713889 h 6857999"/>
              <a:gd name="connsiteX132" fmla="*/ 4876594 w 5913439"/>
              <a:gd name="connsiteY132" fmla="*/ 722870 h 6857999"/>
              <a:gd name="connsiteX133" fmla="*/ 4915661 w 5913439"/>
              <a:gd name="connsiteY133" fmla="*/ 732300 h 6857999"/>
              <a:gd name="connsiteX134" fmla="*/ 4955177 w 5913439"/>
              <a:gd name="connsiteY134" fmla="*/ 743077 h 6857999"/>
              <a:gd name="connsiteX135" fmla="*/ 4994244 w 5913439"/>
              <a:gd name="connsiteY135" fmla="*/ 754303 h 6857999"/>
              <a:gd name="connsiteX136" fmla="*/ 5033311 w 5913439"/>
              <a:gd name="connsiteY136" fmla="*/ 765978 h 6857999"/>
              <a:gd name="connsiteX137" fmla="*/ 5049926 w 5913439"/>
              <a:gd name="connsiteY137" fmla="*/ 764631 h 6857999"/>
              <a:gd name="connsiteX138" fmla="*/ 5065642 w 5913439"/>
              <a:gd name="connsiteY138" fmla="*/ 764182 h 6857999"/>
              <a:gd name="connsiteX139" fmla="*/ 5082257 w 5913439"/>
              <a:gd name="connsiteY139" fmla="*/ 764631 h 6857999"/>
              <a:gd name="connsiteX140" fmla="*/ 5097973 w 5913439"/>
              <a:gd name="connsiteY140" fmla="*/ 766427 h 6857999"/>
              <a:gd name="connsiteX141" fmla="*/ 5113690 w 5913439"/>
              <a:gd name="connsiteY141" fmla="*/ 768672 h 6857999"/>
              <a:gd name="connsiteX142" fmla="*/ 5129856 w 5913439"/>
              <a:gd name="connsiteY142" fmla="*/ 771816 h 6857999"/>
              <a:gd name="connsiteX143" fmla="*/ 5145572 w 5913439"/>
              <a:gd name="connsiteY143" fmla="*/ 776306 h 6857999"/>
              <a:gd name="connsiteX144" fmla="*/ 5161289 w 5913439"/>
              <a:gd name="connsiteY144" fmla="*/ 782593 h 6857999"/>
              <a:gd name="connsiteX145" fmla="*/ 5167126 w 5913439"/>
              <a:gd name="connsiteY145" fmla="*/ 782144 h 6857999"/>
              <a:gd name="connsiteX146" fmla="*/ 5172964 w 5913439"/>
              <a:gd name="connsiteY146" fmla="*/ 782144 h 6857999"/>
              <a:gd name="connsiteX147" fmla="*/ 5178353 w 5913439"/>
              <a:gd name="connsiteY147" fmla="*/ 782593 h 6857999"/>
              <a:gd name="connsiteX148" fmla="*/ 5184190 w 5913439"/>
              <a:gd name="connsiteY148" fmla="*/ 783042 h 6857999"/>
              <a:gd name="connsiteX149" fmla="*/ 5189579 w 5913439"/>
              <a:gd name="connsiteY149" fmla="*/ 784389 h 6857999"/>
              <a:gd name="connsiteX150" fmla="*/ 5194967 w 5913439"/>
              <a:gd name="connsiteY150" fmla="*/ 785736 h 6857999"/>
              <a:gd name="connsiteX151" fmla="*/ 5200356 w 5913439"/>
              <a:gd name="connsiteY151" fmla="*/ 787532 h 6857999"/>
              <a:gd name="connsiteX152" fmla="*/ 5205295 w 5913439"/>
              <a:gd name="connsiteY152" fmla="*/ 789329 h 6857999"/>
              <a:gd name="connsiteX153" fmla="*/ 5215174 w 5913439"/>
              <a:gd name="connsiteY153" fmla="*/ 793819 h 6857999"/>
              <a:gd name="connsiteX154" fmla="*/ 5224604 w 5913439"/>
              <a:gd name="connsiteY154" fmla="*/ 799207 h 6857999"/>
              <a:gd name="connsiteX155" fmla="*/ 5234483 w 5913439"/>
              <a:gd name="connsiteY155" fmla="*/ 805045 h 6857999"/>
              <a:gd name="connsiteX156" fmla="*/ 5243913 w 5913439"/>
              <a:gd name="connsiteY156" fmla="*/ 810883 h 6857999"/>
              <a:gd name="connsiteX157" fmla="*/ 5253343 w 5913439"/>
              <a:gd name="connsiteY157" fmla="*/ 817618 h 6857999"/>
              <a:gd name="connsiteX158" fmla="*/ 5263222 w 5913439"/>
              <a:gd name="connsiteY158" fmla="*/ 823456 h 6857999"/>
              <a:gd name="connsiteX159" fmla="*/ 5273101 w 5913439"/>
              <a:gd name="connsiteY159" fmla="*/ 828844 h 6857999"/>
              <a:gd name="connsiteX160" fmla="*/ 5283429 w 5913439"/>
              <a:gd name="connsiteY160" fmla="*/ 833784 h 6857999"/>
              <a:gd name="connsiteX161" fmla="*/ 5293757 w 5913439"/>
              <a:gd name="connsiteY161" fmla="*/ 837376 h 6857999"/>
              <a:gd name="connsiteX162" fmla="*/ 5299146 w 5913439"/>
              <a:gd name="connsiteY162" fmla="*/ 839173 h 6857999"/>
              <a:gd name="connsiteX163" fmla="*/ 5304983 w 5913439"/>
              <a:gd name="connsiteY163" fmla="*/ 840520 h 6857999"/>
              <a:gd name="connsiteX164" fmla="*/ 5310821 w 5913439"/>
              <a:gd name="connsiteY164" fmla="*/ 841418 h 6857999"/>
              <a:gd name="connsiteX165" fmla="*/ 5316209 w 5913439"/>
              <a:gd name="connsiteY165" fmla="*/ 842316 h 6857999"/>
              <a:gd name="connsiteX166" fmla="*/ 5322496 w 5913439"/>
              <a:gd name="connsiteY166" fmla="*/ 842316 h 6857999"/>
              <a:gd name="connsiteX167" fmla="*/ 5328334 w 5913439"/>
              <a:gd name="connsiteY167" fmla="*/ 842316 h 6857999"/>
              <a:gd name="connsiteX168" fmla="*/ 5333722 w 5913439"/>
              <a:gd name="connsiteY168" fmla="*/ 842316 h 6857999"/>
              <a:gd name="connsiteX169" fmla="*/ 5338213 w 5913439"/>
              <a:gd name="connsiteY169" fmla="*/ 843214 h 6857999"/>
              <a:gd name="connsiteX170" fmla="*/ 5342254 w 5913439"/>
              <a:gd name="connsiteY170" fmla="*/ 845010 h 6857999"/>
              <a:gd name="connsiteX171" fmla="*/ 5344948 w 5913439"/>
              <a:gd name="connsiteY171" fmla="*/ 847255 h 6857999"/>
              <a:gd name="connsiteX172" fmla="*/ 5347193 w 5913439"/>
              <a:gd name="connsiteY172" fmla="*/ 850399 h 6857999"/>
              <a:gd name="connsiteX173" fmla="*/ 5348092 w 5913439"/>
              <a:gd name="connsiteY173" fmla="*/ 853991 h 6857999"/>
              <a:gd name="connsiteX174" fmla="*/ 5348990 w 5913439"/>
              <a:gd name="connsiteY174" fmla="*/ 857583 h 6857999"/>
              <a:gd name="connsiteX175" fmla="*/ 5349439 w 5913439"/>
              <a:gd name="connsiteY175" fmla="*/ 862074 h 6857999"/>
              <a:gd name="connsiteX176" fmla="*/ 5348990 w 5913439"/>
              <a:gd name="connsiteY176" fmla="*/ 866564 h 6857999"/>
              <a:gd name="connsiteX177" fmla="*/ 5348990 w 5913439"/>
              <a:gd name="connsiteY177" fmla="*/ 871055 h 6857999"/>
              <a:gd name="connsiteX178" fmla="*/ 5347642 w 5913439"/>
              <a:gd name="connsiteY178" fmla="*/ 880485 h 6857999"/>
              <a:gd name="connsiteX179" fmla="*/ 5346295 w 5913439"/>
              <a:gd name="connsiteY179" fmla="*/ 890364 h 6857999"/>
              <a:gd name="connsiteX180" fmla="*/ 5345397 w 5913439"/>
              <a:gd name="connsiteY180" fmla="*/ 898895 h 6857999"/>
              <a:gd name="connsiteX181" fmla="*/ 5344948 w 5913439"/>
              <a:gd name="connsiteY181" fmla="*/ 955924 h 6857999"/>
              <a:gd name="connsiteX182" fmla="*/ 5344499 w 5913439"/>
              <a:gd name="connsiteY182" fmla="*/ 1013402 h 6857999"/>
              <a:gd name="connsiteX183" fmla="*/ 5344050 w 5913439"/>
              <a:gd name="connsiteY183" fmla="*/ 1128358 h 6857999"/>
              <a:gd name="connsiteX184" fmla="*/ 5356623 w 5913439"/>
              <a:gd name="connsiteY184" fmla="*/ 1125663 h 6857999"/>
              <a:gd name="connsiteX185" fmla="*/ 5362012 w 5913439"/>
              <a:gd name="connsiteY185" fmla="*/ 1125214 h 6857999"/>
              <a:gd name="connsiteX186" fmla="*/ 5366951 w 5913439"/>
              <a:gd name="connsiteY186" fmla="*/ 1124765 h 6857999"/>
              <a:gd name="connsiteX187" fmla="*/ 5370993 w 5913439"/>
              <a:gd name="connsiteY187" fmla="*/ 1124765 h 6857999"/>
              <a:gd name="connsiteX188" fmla="*/ 5375034 w 5913439"/>
              <a:gd name="connsiteY188" fmla="*/ 1124765 h 6857999"/>
              <a:gd name="connsiteX189" fmla="*/ 5378627 w 5913439"/>
              <a:gd name="connsiteY189" fmla="*/ 1125663 h 6857999"/>
              <a:gd name="connsiteX190" fmla="*/ 5381770 w 5913439"/>
              <a:gd name="connsiteY190" fmla="*/ 1126561 h 6857999"/>
              <a:gd name="connsiteX191" fmla="*/ 5384015 w 5913439"/>
              <a:gd name="connsiteY191" fmla="*/ 1127459 h 6857999"/>
              <a:gd name="connsiteX192" fmla="*/ 5386260 w 5913439"/>
              <a:gd name="connsiteY192" fmla="*/ 1129256 h 6857999"/>
              <a:gd name="connsiteX193" fmla="*/ 5388057 w 5913439"/>
              <a:gd name="connsiteY193" fmla="*/ 1130603 h 6857999"/>
              <a:gd name="connsiteX194" fmla="*/ 5389404 w 5913439"/>
              <a:gd name="connsiteY194" fmla="*/ 1132399 h 6857999"/>
              <a:gd name="connsiteX195" fmla="*/ 5390302 w 5913439"/>
              <a:gd name="connsiteY195" fmla="*/ 1134644 h 6857999"/>
              <a:gd name="connsiteX196" fmla="*/ 5391200 w 5913439"/>
              <a:gd name="connsiteY196" fmla="*/ 1136889 h 6857999"/>
              <a:gd name="connsiteX197" fmla="*/ 5391649 w 5913439"/>
              <a:gd name="connsiteY197" fmla="*/ 1139135 h 6857999"/>
              <a:gd name="connsiteX198" fmla="*/ 5392098 w 5913439"/>
              <a:gd name="connsiteY198" fmla="*/ 1141829 h 6857999"/>
              <a:gd name="connsiteX199" fmla="*/ 5392098 w 5913439"/>
              <a:gd name="connsiteY199" fmla="*/ 1147666 h 6857999"/>
              <a:gd name="connsiteX200" fmla="*/ 5391200 w 5913439"/>
              <a:gd name="connsiteY200" fmla="*/ 1153953 h 6857999"/>
              <a:gd name="connsiteX201" fmla="*/ 5389853 w 5913439"/>
              <a:gd name="connsiteY201" fmla="*/ 1160240 h 6857999"/>
              <a:gd name="connsiteX202" fmla="*/ 5388506 w 5913439"/>
              <a:gd name="connsiteY202" fmla="*/ 1166526 h 6857999"/>
              <a:gd name="connsiteX203" fmla="*/ 5385811 w 5913439"/>
              <a:gd name="connsiteY203" fmla="*/ 1179549 h 6857999"/>
              <a:gd name="connsiteX204" fmla="*/ 5384913 w 5913439"/>
              <a:gd name="connsiteY204" fmla="*/ 1185835 h 6857999"/>
              <a:gd name="connsiteX205" fmla="*/ 5384464 w 5913439"/>
              <a:gd name="connsiteY205" fmla="*/ 1191673 h 6857999"/>
              <a:gd name="connsiteX206" fmla="*/ 5385362 w 5913439"/>
              <a:gd name="connsiteY206" fmla="*/ 1207390 h 6857999"/>
              <a:gd name="connsiteX207" fmla="*/ 5387158 w 5913439"/>
              <a:gd name="connsiteY207" fmla="*/ 1223555 h 6857999"/>
              <a:gd name="connsiteX208" fmla="*/ 5389853 w 5913439"/>
              <a:gd name="connsiteY208" fmla="*/ 1239721 h 6857999"/>
              <a:gd name="connsiteX209" fmla="*/ 5392996 w 5913439"/>
              <a:gd name="connsiteY209" fmla="*/ 1255437 h 6857999"/>
              <a:gd name="connsiteX210" fmla="*/ 5398834 w 5913439"/>
              <a:gd name="connsiteY210" fmla="*/ 1287768 h 6857999"/>
              <a:gd name="connsiteX211" fmla="*/ 5401079 w 5913439"/>
              <a:gd name="connsiteY211" fmla="*/ 1303934 h 6857999"/>
              <a:gd name="connsiteX212" fmla="*/ 5402875 w 5913439"/>
              <a:gd name="connsiteY212" fmla="*/ 1320100 h 6857999"/>
              <a:gd name="connsiteX213" fmla="*/ 5403324 w 5913439"/>
              <a:gd name="connsiteY213" fmla="*/ 1327733 h 6857999"/>
              <a:gd name="connsiteX214" fmla="*/ 5403773 w 5913439"/>
              <a:gd name="connsiteY214" fmla="*/ 1336265 h 6857999"/>
              <a:gd name="connsiteX215" fmla="*/ 5403773 w 5913439"/>
              <a:gd name="connsiteY215" fmla="*/ 1343899 h 6857999"/>
              <a:gd name="connsiteX216" fmla="*/ 5403324 w 5913439"/>
              <a:gd name="connsiteY216" fmla="*/ 1351533 h 6857999"/>
              <a:gd name="connsiteX217" fmla="*/ 5402426 w 5913439"/>
              <a:gd name="connsiteY217" fmla="*/ 1359616 h 6857999"/>
              <a:gd name="connsiteX218" fmla="*/ 5401528 w 5913439"/>
              <a:gd name="connsiteY218" fmla="*/ 1367699 h 6857999"/>
              <a:gd name="connsiteX219" fmla="*/ 5399732 w 5913439"/>
              <a:gd name="connsiteY219" fmla="*/ 1375332 h 6857999"/>
              <a:gd name="connsiteX220" fmla="*/ 5397936 w 5913439"/>
              <a:gd name="connsiteY220" fmla="*/ 1382966 h 6857999"/>
              <a:gd name="connsiteX221" fmla="*/ 5395241 w 5913439"/>
              <a:gd name="connsiteY221" fmla="*/ 1390600 h 6857999"/>
              <a:gd name="connsiteX222" fmla="*/ 5392547 w 5913439"/>
              <a:gd name="connsiteY222" fmla="*/ 1398234 h 6857999"/>
              <a:gd name="connsiteX223" fmla="*/ 5388955 w 5913439"/>
              <a:gd name="connsiteY223" fmla="*/ 1405867 h 6857999"/>
              <a:gd name="connsiteX224" fmla="*/ 5384913 w 5913439"/>
              <a:gd name="connsiteY224" fmla="*/ 1413501 h 6857999"/>
              <a:gd name="connsiteX225" fmla="*/ 5379974 w 5913439"/>
              <a:gd name="connsiteY225" fmla="*/ 1421135 h 6857999"/>
              <a:gd name="connsiteX226" fmla="*/ 5374136 w 5913439"/>
              <a:gd name="connsiteY226" fmla="*/ 1428320 h 6857999"/>
              <a:gd name="connsiteX227" fmla="*/ 5368299 w 5913439"/>
              <a:gd name="connsiteY227" fmla="*/ 1435504 h 6857999"/>
              <a:gd name="connsiteX228" fmla="*/ 5361563 w 5913439"/>
              <a:gd name="connsiteY228" fmla="*/ 1443138 h 6857999"/>
              <a:gd name="connsiteX229" fmla="*/ 5335518 w 5913439"/>
              <a:gd name="connsiteY229" fmla="*/ 1475469 h 6857999"/>
              <a:gd name="connsiteX230" fmla="*/ 5339560 w 5913439"/>
              <a:gd name="connsiteY230" fmla="*/ 1484450 h 6857999"/>
              <a:gd name="connsiteX231" fmla="*/ 5342703 w 5913439"/>
              <a:gd name="connsiteY231" fmla="*/ 1493431 h 6857999"/>
              <a:gd name="connsiteX232" fmla="*/ 5344948 w 5913439"/>
              <a:gd name="connsiteY232" fmla="*/ 1501514 h 6857999"/>
              <a:gd name="connsiteX233" fmla="*/ 5346744 w 5913439"/>
              <a:gd name="connsiteY233" fmla="*/ 1510046 h 6857999"/>
              <a:gd name="connsiteX234" fmla="*/ 5347642 w 5913439"/>
              <a:gd name="connsiteY234" fmla="*/ 1518578 h 6857999"/>
              <a:gd name="connsiteX235" fmla="*/ 5348541 w 5913439"/>
              <a:gd name="connsiteY235" fmla="*/ 1526211 h 6857999"/>
              <a:gd name="connsiteX236" fmla="*/ 5348541 w 5913439"/>
              <a:gd name="connsiteY236" fmla="*/ 1533845 h 6857999"/>
              <a:gd name="connsiteX237" fmla="*/ 5348092 w 5913439"/>
              <a:gd name="connsiteY237" fmla="*/ 1541479 h 6857999"/>
              <a:gd name="connsiteX238" fmla="*/ 5347193 w 5913439"/>
              <a:gd name="connsiteY238" fmla="*/ 1548664 h 6857999"/>
              <a:gd name="connsiteX239" fmla="*/ 5345846 w 5913439"/>
              <a:gd name="connsiteY239" fmla="*/ 1556298 h 6857999"/>
              <a:gd name="connsiteX240" fmla="*/ 5344050 w 5913439"/>
              <a:gd name="connsiteY240" fmla="*/ 1563033 h 6857999"/>
              <a:gd name="connsiteX241" fmla="*/ 5341356 w 5913439"/>
              <a:gd name="connsiteY241" fmla="*/ 1569769 h 6857999"/>
              <a:gd name="connsiteX242" fmla="*/ 5337763 w 5913439"/>
              <a:gd name="connsiteY242" fmla="*/ 1576055 h 6857999"/>
              <a:gd name="connsiteX243" fmla="*/ 5334171 w 5913439"/>
              <a:gd name="connsiteY243" fmla="*/ 1581893 h 6857999"/>
              <a:gd name="connsiteX244" fmla="*/ 5330579 w 5913439"/>
              <a:gd name="connsiteY244" fmla="*/ 1588180 h 6857999"/>
              <a:gd name="connsiteX245" fmla="*/ 5326088 w 5913439"/>
              <a:gd name="connsiteY245" fmla="*/ 1594017 h 6857999"/>
              <a:gd name="connsiteX246" fmla="*/ 5321149 w 5913439"/>
              <a:gd name="connsiteY246" fmla="*/ 1598957 h 6857999"/>
              <a:gd name="connsiteX247" fmla="*/ 5315760 w 5913439"/>
              <a:gd name="connsiteY247" fmla="*/ 1603896 h 6857999"/>
              <a:gd name="connsiteX248" fmla="*/ 5309923 w 5913439"/>
              <a:gd name="connsiteY248" fmla="*/ 1608836 h 6857999"/>
              <a:gd name="connsiteX249" fmla="*/ 5303187 w 5913439"/>
              <a:gd name="connsiteY249" fmla="*/ 1612877 h 6857999"/>
              <a:gd name="connsiteX250" fmla="*/ 5296002 w 5913439"/>
              <a:gd name="connsiteY250" fmla="*/ 1616919 h 6857999"/>
              <a:gd name="connsiteX251" fmla="*/ 5288818 w 5913439"/>
              <a:gd name="connsiteY251" fmla="*/ 1620960 h 6857999"/>
              <a:gd name="connsiteX252" fmla="*/ 5281184 w 5913439"/>
              <a:gd name="connsiteY252" fmla="*/ 1624552 h 6857999"/>
              <a:gd name="connsiteX253" fmla="*/ 5273101 w 5913439"/>
              <a:gd name="connsiteY253" fmla="*/ 1627696 h 6857999"/>
              <a:gd name="connsiteX254" fmla="*/ 5264120 w 5913439"/>
              <a:gd name="connsiteY254" fmla="*/ 1630390 h 6857999"/>
              <a:gd name="connsiteX255" fmla="*/ 5255139 w 5913439"/>
              <a:gd name="connsiteY255" fmla="*/ 1632635 h 6857999"/>
              <a:gd name="connsiteX256" fmla="*/ 5246158 w 5913439"/>
              <a:gd name="connsiteY256" fmla="*/ 1634880 h 6857999"/>
              <a:gd name="connsiteX257" fmla="*/ 5236279 w 5913439"/>
              <a:gd name="connsiteY257" fmla="*/ 1636676 h 6857999"/>
              <a:gd name="connsiteX258" fmla="*/ 5225951 w 5913439"/>
              <a:gd name="connsiteY258" fmla="*/ 1637575 h 6857999"/>
              <a:gd name="connsiteX259" fmla="*/ 5215174 w 5913439"/>
              <a:gd name="connsiteY259" fmla="*/ 1638473 h 6857999"/>
              <a:gd name="connsiteX260" fmla="*/ 5204397 w 5913439"/>
              <a:gd name="connsiteY260" fmla="*/ 1638922 h 6857999"/>
              <a:gd name="connsiteX261" fmla="*/ 5193171 w 5913439"/>
              <a:gd name="connsiteY261" fmla="*/ 1638922 h 6857999"/>
              <a:gd name="connsiteX262" fmla="*/ 5183292 w 5913439"/>
              <a:gd name="connsiteY262" fmla="*/ 1641616 h 6857999"/>
              <a:gd name="connsiteX263" fmla="*/ 5173862 w 5913439"/>
              <a:gd name="connsiteY263" fmla="*/ 1644310 h 6857999"/>
              <a:gd name="connsiteX264" fmla="*/ 5163983 w 5913439"/>
              <a:gd name="connsiteY264" fmla="*/ 1646106 h 6857999"/>
              <a:gd name="connsiteX265" fmla="*/ 5154553 w 5913439"/>
              <a:gd name="connsiteY265" fmla="*/ 1647454 h 6857999"/>
              <a:gd name="connsiteX266" fmla="*/ 5144225 w 5913439"/>
              <a:gd name="connsiteY266" fmla="*/ 1647903 h 6857999"/>
              <a:gd name="connsiteX267" fmla="*/ 5134795 w 5913439"/>
              <a:gd name="connsiteY267" fmla="*/ 1647454 h 6857999"/>
              <a:gd name="connsiteX268" fmla="*/ 5129856 w 5913439"/>
              <a:gd name="connsiteY268" fmla="*/ 1647005 h 6857999"/>
              <a:gd name="connsiteX269" fmla="*/ 5124916 w 5913439"/>
              <a:gd name="connsiteY269" fmla="*/ 1646106 h 6857999"/>
              <a:gd name="connsiteX270" fmla="*/ 5119977 w 5913439"/>
              <a:gd name="connsiteY270" fmla="*/ 1644759 h 6857999"/>
              <a:gd name="connsiteX271" fmla="*/ 5114588 w 5913439"/>
              <a:gd name="connsiteY271" fmla="*/ 1643412 h 6857999"/>
              <a:gd name="connsiteX272" fmla="*/ 5104709 w 5913439"/>
              <a:gd name="connsiteY272" fmla="*/ 1647005 h 6857999"/>
              <a:gd name="connsiteX273" fmla="*/ 5094830 w 5913439"/>
              <a:gd name="connsiteY273" fmla="*/ 1650148 h 6857999"/>
              <a:gd name="connsiteX274" fmla="*/ 5084502 w 5913439"/>
              <a:gd name="connsiteY274" fmla="*/ 1651944 h 6857999"/>
              <a:gd name="connsiteX275" fmla="*/ 5079563 w 5913439"/>
              <a:gd name="connsiteY275" fmla="*/ 1652842 h 6857999"/>
              <a:gd name="connsiteX276" fmla="*/ 5074174 w 5913439"/>
              <a:gd name="connsiteY276" fmla="*/ 1653291 h 6857999"/>
              <a:gd name="connsiteX277" fmla="*/ 5069235 w 5913439"/>
              <a:gd name="connsiteY277" fmla="*/ 1653740 h 6857999"/>
              <a:gd name="connsiteX278" fmla="*/ 5063846 w 5913439"/>
              <a:gd name="connsiteY278" fmla="*/ 1653291 h 6857999"/>
              <a:gd name="connsiteX279" fmla="*/ 5058907 w 5913439"/>
              <a:gd name="connsiteY279" fmla="*/ 1652842 h 6857999"/>
              <a:gd name="connsiteX280" fmla="*/ 5053967 w 5913439"/>
              <a:gd name="connsiteY280" fmla="*/ 1652393 h 6857999"/>
              <a:gd name="connsiteX281" fmla="*/ 5049028 w 5913439"/>
              <a:gd name="connsiteY281" fmla="*/ 1651046 h 6857999"/>
              <a:gd name="connsiteX282" fmla="*/ 5043639 w 5913439"/>
              <a:gd name="connsiteY282" fmla="*/ 1649250 h 6857999"/>
              <a:gd name="connsiteX283" fmla="*/ 5038250 w 5913439"/>
              <a:gd name="connsiteY283" fmla="*/ 1647005 h 6857999"/>
              <a:gd name="connsiteX284" fmla="*/ 5033311 w 5913439"/>
              <a:gd name="connsiteY284" fmla="*/ 1644310 h 6857999"/>
              <a:gd name="connsiteX285" fmla="*/ 4911171 w 5913439"/>
              <a:gd name="connsiteY285" fmla="*/ 1665416 h 6857999"/>
              <a:gd name="connsiteX286" fmla="*/ 4911171 w 5913439"/>
              <a:gd name="connsiteY286" fmla="*/ 1675294 h 6857999"/>
              <a:gd name="connsiteX287" fmla="*/ 4910273 w 5913439"/>
              <a:gd name="connsiteY287" fmla="*/ 1685623 h 6857999"/>
              <a:gd name="connsiteX288" fmla="*/ 5237626 w 5913439"/>
              <a:gd name="connsiteY288" fmla="*/ 1766900 h 6857999"/>
              <a:gd name="connsiteX289" fmla="*/ 5264120 w 5913439"/>
              <a:gd name="connsiteY289" fmla="*/ 1774533 h 6857999"/>
              <a:gd name="connsiteX290" fmla="*/ 5291512 w 5913439"/>
              <a:gd name="connsiteY290" fmla="*/ 1781269 h 6857999"/>
              <a:gd name="connsiteX291" fmla="*/ 5345846 w 5913439"/>
              <a:gd name="connsiteY291" fmla="*/ 1794291 h 6857999"/>
              <a:gd name="connsiteX292" fmla="*/ 5399732 w 5913439"/>
              <a:gd name="connsiteY292" fmla="*/ 1806865 h 6857999"/>
              <a:gd name="connsiteX293" fmla="*/ 5454066 w 5913439"/>
              <a:gd name="connsiteY293" fmla="*/ 1820785 h 6857999"/>
              <a:gd name="connsiteX294" fmla="*/ 5480560 w 5913439"/>
              <a:gd name="connsiteY294" fmla="*/ 1827521 h 6857999"/>
              <a:gd name="connsiteX295" fmla="*/ 5507503 w 5913439"/>
              <a:gd name="connsiteY295" fmla="*/ 1835155 h 6857999"/>
              <a:gd name="connsiteX296" fmla="*/ 5534445 w 5913439"/>
              <a:gd name="connsiteY296" fmla="*/ 1843237 h 6857999"/>
              <a:gd name="connsiteX297" fmla="*/ 5560490 w 5913439"/>
              <a:gd name="connsiteY297" fmla="*/ 1852218 h 6857999"/>
              <a:gd name="connsiteX298" fmla="*/ 5586983 w 5913439"/>
              <a:gd name="connsiteY298" fmla="*/ 1861199 h 6857999"/>
              <a:gd name="connsiteX299" fmla="*/ 5613028 w 5913439"/>
              <a:gd name="connsiteY299" fmla="*/ 1871527 h 6857999"/>
              <a:gd name="connsiteX300" fmla="*/ 5639072 w 5913439"/>
              <a:gd name="connsiteY300" fmla="*/ 1882753 h 6857999"/>
              <a:gd name="connsiteX301" fmla="*/ 5664219 w 5913439"/>
              <a:gd name="connsiteY301" fmla="*/ 1894429 h 6857999"/>
              <a:gd name="connsiteX302" fmla="*/ 5676792 w 5913439"/>
              <a:gd name="connsiteY302" fmla="*/ 1897123 h 6857999"/>
              <a:gd name="connsiteX303" fmla="*/ 5688467 w 5913439"/>
              <a:gd name="connsiteY303" fmla="*/ 1900266 h 6857999"/>
              <a:gd name="connsiteX304" fmla="*/ 5699245 w 5913439"/>
              <a:gd name="connsiteY304" fmla="*/ 1903858 h 6857999"/>
              <a:gd name="connsiteX305" fmla="*/ 5710022 w 5913439"/>
              <a:gd name="connsiteY305" fmla="*/ 1907900 h 6857999"/>
              <a:gd name="connsiteX306" fmla="*/ 5719002 w 5913439"/>
              <a:gd name="connsiteY306" fmla="*/ 1912390 h 6857999"/>
              <a:gd name="connsiteX307" fmla="*/ 5727534 w 5913439"/>
              <a:gd name="connsiteY307" fmla="*/ 1917330 h 6857999"/>
              <a:gd name="connsiteX308" fmla="*/ 5731127 w 5913439"/>
              <a:gd name="connsiteY308" fmla="*/ 1920922 h 6857999"/>
              <a:gd name="connsiteX309" fmla="*/ 5734719 w 5913439"/>
              <a:gd name="connsiteY309" fmla="*/ 1924066 h 6857999"/>
              <a:gd name="connsiteX310" fmla="*/ 5738311 w 5913439"/>
              <a:gd name="connsiteY310" fmla="*/ 1927209 h 6857999"/>
              <a:gd name="connsiteX311" fmla="*/ 5741455 w 5913439"/>
              <a:gd name="connsiteY311" fmla="*/ 1930352 h 6857999"/>
              <a:gd name="connsiteX312" fmla="*/ 5744149 w 5913439"/>
              <a:gd name="connsiteY312" fmla="*/ 1933944 h 6857999"/>
              <a:gd name="connsiteX313" fmla="*/ 5746843 w 5913439"/>
              <a:gd name="connsiteY313" fmla="*/ 1937986 h 6857999"/>
              <a:gd name="connsiteX314" fmla="*/ 5749089 w 5913439"/>
              <a:gd name="connsiteY314" fmla="*/ 1941578 h 6857999"/>
              <a:gd name="connsiteX315" fmla="*/ 5751334 w 5913439"/>
              <a:gd name="connsiteY315" fmla="*/ 1946069 h 6857999"/>
              <a:gd name="connsiteX316" fmla="*/ 5752681 w 5913439"/>
              <a:gd name="connsiteY316" fmla="*/ 1950559 h 6857999"/>
              <a:gd name="connsiteX317" fmla="*/ 5754028 w 5913439"/>
              <a:gd name="connsiteY317" fmla="*/ 1955498 h 6857999"/>
              <a:gd name="connsiteX318" fmla="*/ 5755375 w 5913439"/>
              <a:gd name="connsiteY318" fmla="*/ 1960438 h 6857999"/>
              <a:gd name="connsiteX319" fmla="*/ 5755824 w 5913439"/>
              <a:gd name="connsiteY319" fmla="*/ 1965377 h 6857999"/>
              <a:gd name="connsiteX320" fmla="*/ 5756273 w 5913439"/>
              <a:gd name="connsiteY320" fmla="*/ 1970766 h 6857999"/>
              <a:gd name="connsiteX321" fmla="*/ 5756273 w 5913439"/>
              <a:gd name="connsiteY321" fmla="*/ 1976604 h 6857999"/>
              <a:gd name="connsiteX322" fmla="*/ 5755824 w 5913439"/>
              <a:gd name="connsiteY322" fmla="*/ 1982441 h 6857999"/>
              <a:gd name="connsiteX323" fmla="*/ 5755375 w 5913439"/>
              <a:gd name="connsiteY323" fmla="*/ 1988728 h 6857999"/>
              <a:gd name="connsiteX324" fmla="*/ 5754028 w 5913439"/>
              <a:gd name="connsiteY324" fmla="*/ 1995463 h 6857999"/>
              <a:gd name="connsiteX325" fmla="*/ 5752681 w 5913439"/>
              <a:gd name="connsiteY325" fmla="*/ 2002199 h 6857999"/>
              <a:gd name="connsiteX326" fmla="*/ 5750885 w 5913439"/>
              <a:gd name="connsiteY326" fmla="*/ 2009384 h 6857999"/>
              <a:gd name="connsiteX327" fmla="*/ 5748639 w 5913439"/>
              <a:gd name="connsiteY327" fmla="*/ 2016569 h 6857999"/>
              <a:gd name="connsiteX328" fmla="*/ 5747292 w 5913439"/>
              <a:gd name="connsiteY328" fmla="*/ 2022406 h 6857999"/>
              <a:gd name="connsiteX329" fmla="*/ 5745496 w 5913439"/>
              <a:gd name="connsiteY329" fmla="*/ 2027795 h 6857999"/>
              <a:gd name="connsiteX330" fmla="*/ 5744598 w 5913439"/>
              <a:gd name="connsiteY330" fmla="*/ 2034081 h 6857999"/>
              <a:gd name="connsiteX331" fmla="*/ 5744149 w 5913439"/>
              <a:gd name="connsiteY331" fmla="*/ 2039919 h 6857999"/>
              <a:gd name="connsiteX332" fmla="*/ 5743700 w 5913439"/>
              <a:gd name="connsiteY332" fmla="*/ 2052043 h 6857999"/>
              <a:gd name="connsiteX333" fmla="*/ 5743700 w 5913439"/>
              <a:gd name="connsiteY333" fmla="*/ 2064168 h 6857999"/>
              <a:gd name="connsiteX334" fmla="*/ 5745496 w 5913439"/>
              <a:gd name="connsiteY334" fmla="*/ 2089314 h 6857999"/>
              <a:gd name="connsiteX335" fmla="*/ 5745945 w 5913439"/>
              <a:gd name="connsiteY335" fmla="*/ 2102336 h 6857999"/>
              <a:gd name="connsiteX336" fmla="*/ 5746843 w 5913439"/>
              <a:gd name="connsiteY336" fmla="*/ 2114012 h 6857999"/>
              <a:gd name="connsiteX337" fmla="*/ 5749538 w 5913439"/>
              <a:gd name="connsiteY337" fmla="*/ 2128830 h 6857999"/>
              <a:gd name="connsiteX338" fmla="*/ 5751334 w 5913439"/>
              <a:gd name="connsiteY338" fmla="*/ 2143649 h 6857999"/>
              <a:gd name="connsiteX339" fmla="*/ 5751783 w 5913439"/>
              <a:gd name="connsiteY339" fmla="*/ 2157569 h 6857999"/>
              <a:gd name="connsiteX340" fmla="*/ 5751334 w 5913439"/>
              <a:gd name="connsiteY340" fmla="*/ 2171040 h 6857999"/>
              <a:gd name="connsiteX341" fmla="*/ 5749987 w 5913439"/>
              <a:gd name="connsiteY341" fmla="*/ 2184961 h 6857999"/>
              <a:gd name="connsiteX342" fmla="*/ 5747741 w 5913439"/>
              <a:gd name="connsiteY342" fmla="*/ 2197534 h 6857999"/>
              <a:gd name="connsiteX343" fmla="*/ 5743700 w 5913439"/>
              <a:gd name="connsiteY343" fmla="*/ 2209658 h 6857999"/>
              <a:gd name="connsiteX344" fmla="*/ 5739210 w 5913439"/>
              <a:gd name="connsiteY344" fmla="*/ 2222231 h 6857999"/>
              <a:gd name="connsiteX345" fmla="*/ 5733821 w 5913439"/>
              <a:gd name="connsiteY345" fmla="*/ 2233458 h 6857999"/>
              <a:gd name="connsiteX346" fmla="*/ 5727534 w 5913439"/>
              <a:gd name="connsiteY346" fmla="*/ 2244683 h 6857999"/>
              <a:gd name="connsiteX347" fmla="*/ 5720350 w 5913439"/>
              <a:gd name="connsiteY347" fmla="*/ 2255461 h 6857999"/>
              <a:gd name="connsiteX348" fmla="*/ 5712267 w 5913439"/>
              <a:gd name="connsiteY348" fmla="*/ 2265789 h 6857999"/>
              <a:gd name="connsiteX349" fmla="*/ 5702388 w 5913439"/>
              <a:gd name="connsiteY349" fmla="*/ 2275668 h 6857999"/>
              <a:gd name="connsiteX350" fmla="*/ 5692509 w 5913439"/>
              <a:gd name="connsiteY350" fmla="*/ 2285098 h 6857999"/>
              <a:gd name="connsiteX351" fmla="*/ 5681283 w 5913439"/>
              <a:gd name="connsiteY351" fmla="*/ 2294977 h 6857999"/>
              <a:gd name="connsiteX352" fmla="*/ 5668709 w 5913439"/>
              <a:gd name="connsiteY352" fmla="*/ 2303509 h 6857999"/>
              <a:gd name="connsiteX353" fmla="*/ 5677690 w 5913439"/>
              <a:gd name="connsiteY353" fmla="*/ 2309795 h 6857999"/>
              <a:gd name="connsiteX354" fmla="*/ 5686671 w 5913439"/>
              <a:gd name="connsiteY354" fmla="*/ 2316980 h 6857999"/>
              <a:gd name="connsiteX355" fmla="*/ 5695203 w 5913439"/>
              <a:gd name="connsiteY355" fmla="*/ 2325063 h 6857999"/>
              <a:gd name="connsiteX356" fmla="*/ 5698795 w 5913439"/>
              <a:gd name="connsiteY356" fmla="*/ 2328655 h 6857999"/>
              <a:gd name="connsiteX357" fmla="*/ 5701939 w 5913439"/>
              <a:gd name="connsiteY357" fmla="*/ 2332696 h 6857999"/>
              <a:gd name="connsiteX358" fmla="*/ 5705082 w 5913439"/>
              <a:gd name="connsiteY358" fmla="*/ 2336738 h 6857999"/>
              <a:gd name="connsiteX359" fmla="*/ 5706878 w 5913439"/>
              <a:gd name="connsiteY359" fmla="*/ 2340779 h 6857999"/>
              <a:gd name="connsiteX360" fmla="*/ 5708225 w 5913439"/>
              <a:gd name="connsiteY360" fmla="*/ 2344821 h 6857999"/>
              <a:gd name="connsiteX361" fmla="*/ 5708225 w 5913439"/>
              <a:gd name="connsiteY361" fmla="*/ 2348862 h 6857999"/>
              <a:gd name="connsiteX362" fmla="*/ 5708225 w 5913439"/>
              <a:gd name="connsiteY362" fmla="*/ 2351107 h 6857999"/>
              <a:gd name="connsiteX363" fmla="*/ 5707776 w 5913439"/>
              <a:gd name="connsiteY363" fmla="*/ 2352903 h 6857999"/>
              <a:gd name="connsiteX364" fmla="*/ 5706878 w 5913439"/>
              <a:gd name="connsiteY364" fmla="*/ 2354700 h 6857999"/>
              <a:gd name="connsiteX365" fmla="*/ 5705531 w 5913439"/>
              <a:gd name="connsiteY365" fmla="*/ 2356945 h 6857999"/>
              <a:gd name="connsiteX366" fmla="*/ 5704184 w 5913439"/>
              <a:gd name="connsiteY366" fmla="*/ 2359190 h 6857999"/>
              <a:gd name="connsiteX367" fmla="*/ 5702388 w 5913439"/>
              <a:gd name="connsiteY367" fmla="*/ 2360986 h 6857999"/>
              <a:gd name="connsiteX368" fmla="*/ 5697897 w 5913439"/>
              <a:gd name="connsiteY368" fmla="*/ 2364579 h 6857999"/>
              <a:gd name="connsiteX369" fmla="*/ 5693407 w 5913439"/>
              <a:gd name="connsiteY369" fmla="*/ 2368171 h 6857999"/>
              <a:gd name="connsiteX370" fmla="*/ 5688467 w 5913439"/>
              <a:gd name="connsiteY370" fmla="*/ 2371763 h 6857999"/>
              <a:gd name="connsiteX371" fmla="*/ 5679487 w 5913439"/>
              <a:gd name="connsiteY371" fmla="*/ 2379846 h 6857999"/>
              <a:gd name="connsiteX372" fmla="*/ 5670506 w 5913439"/>
              <a:gd name="connsiteY372" fmla="*/ 2388827 h 6857999"/>
              <a:gd name="connsiteX373" fmla="*/ 5661974 w 5913439"/>
              <a:gd name="connsiteY373" fmla="*/ 2398706 h 6857999"/>
              <a:gd name="connsiteX374" fmla="*/ 5644461 w 5913439"/>
              <a:gd name="connsiteY374" fmla="*/ 2417566 h 6857999"/>
              <a:gd name="connsiteX375" fmla="*/ 5635031 w 5913439"/>
              <a:gd name="connsiteY375" fmla="*/ 2426996 h 6857999"/>
              <a:gd name="connsiteX376" fmla="*/ 5626050 w 5913439"/>
              <a:gd name="connsiteY376" fmla="*/ 2435528 h 6857999"/>
              <a:gd name="connsiteX377" fmla="*/ 5621111 w 5913439"/>
              <a:gd name="connsiteY377" fmla="*/ 2439569 h 6857999"/>
              <a:gd name="connsiteX378" fmla="*/ 5616171 w 5913439"/>
              <a:gd name="connsiteY378" fmla="*/ 2443161 h 6857999"/>
              <a:gd name="connsiteX379" fmla="*/ 5611232 w 5913439"/>
              <a:gd name="connsiteY379" fmla="*/ 2446305 h 6857999"/>
              <a:gd name="connsiteX380" fmla="*/ 5605843 w 5913439"/>
              <a:gd name="connsiteY380" fmla="*/ 2448999 h 6857999"/>
              <a:gd name="connsiteX381" fmla="*/ 5600455 w 5913439"/>
              <a:gd name="connsiteY381" fmla="*/ 2451693 h 6857999"/>
              <a:gd name="connsiteX382" fmla="*/ 5594617 w 5913439"/>
              <a:gd name="connsiteY382" fmla="*/ 2453489 h 6857999"/>
              <a:gd name="connsiteX383" fmla="*/ 5588779 w 5913439"/>
              <a:gd name="connsiteY383" fmla="*/ 2455286 h 6857999"/>
              <a:gd name="connsiteX384" fmla="*/ 5582942 w 5913439"/>
              <a:gd name="connsiteY384" fmla="*/ 2456633 h 6857999"/>
              <a:gd name="connsiteX385" fmla="*/ 5576655 w 5913439"/>
              <a:gd name="connsiteY385" fmla="*/ 2457082 h 6857999"/>
              <a:gd name="connsiteX386" fmla="*/ 5570369 w 5913439"/>
              <a:gd name="connsiteY386" fmla="*/ 2457082 h 6857999"/>
              <a:gd name="connsiteX387" fmla="*/ 5563633 w 5913439"/>
              <a:gd name="connsiteY387" fmla="*/ 2456633 h 6857999"/>
              <a:gd name="connsiteX388" fmla="*/ 5555999 w 5913439"/>
              <a:gd name="connsiteY388" fmla="*/ 2455286 h 6857999"/>
              <a:gd name="connsiteX389" fmla="*/ 5548815 w 5913439"/>
              <a:gd name="connsiteY389" fmla="*/ 2453489 h 6857999"/>
              <a:gd name="connsiteX390" fmla="*/ 5541181 w 5913439"/>
              <a:gd name="connsiteY390" fmla="*/ 2450795 h 6857999"/>
              <a:gd name="connsiteX391" fmla="*/ 5533547 w 5913439"/>
              <a:gd name="connsiteY391" fmla="*/ 2447652 h 6857999"/>
              <a:gd name="connsiteX392" fmla="*/ 5525464 w 5913439"/>
              <a:gd name="connsiteY392" fmla="*/ 2443611 h 6857999"/>
              <a:gd name="connsiteX393" fmla="*/ 5517382 w 5913439"/>
              <a:gd name="connsiteY393" fmla="*/ 2447203 h 6857999"/>
              <a:gd name="connsiteX394" fmla="*/ 5510197 w 5913439"/>
              <a:gd name="connsiteY394" fmla="*/ 2450346 h 6857999"/>
              <a:gd name="connsiteX395" fmla="*/ 5503012 w 5913439"/>
              <a:gd name="connsiteY395" fmla="*/ 2453489 h 6857999"/>
              <a:gd name="connsiteX396" fmla="*/ 5495827 w 5913439"/>
              <a:gd name="connsiteY396" fmla="*/ 2456184 h 6857999"/>
              <a:gd name="connsiteX397" fmla="*/ 5480111 w 5913439"/>
              <a:gd name="connsiteY397" fmla="*/ 2460674 h 6857999"/>
              <a:gd name="connsiteX398" fmla="*/ 5465292 w 5913439"/>
              <a:gd name="connsiteY398" fmla="*/ 2464716 h 6857999"/>
              <a:gd name="connsiteX399" fmla="*/ 5449576 w 5913439"/>
              <a:gd name="connsiteY399" fmla="*/ 2467410 h 6857999"/>
              <a:gd name="connsiteX400" fmla="*/ 5434308 w 5913439"/>
              <a:gd name="connsiteY400" fmla="*/ 2470553 h 6857999"/>
              <a:gd name="connsiteX401" fmla="*/ 5419041 w 5913439"/>
              <a:gd name="connsiteY401" fmla="*/ 2471901 h 6857999"/>
              <a:gd name="connsiteX402" fmla="*/ 5403324 w 5913439"/>
              <a:gd name="connsiteY402" fmla="*/ 2473248 h 6857999"/>
              <a:gd name="connsiteX403" fmla="*/ 5371891 w 5913439"/>
              <a:gd name="connsiteY403" fmla="*/ 2475044 h 6857999"/>
              <a:gd name="connsiteX404" fmla="*/ 5341356 w 5913439"/>
              <a:gd name="connsiteY404" fmla="*/ 2476840 h 6857999"/>
              <a:gd name="connsiteX405" fmla="*/ 5325190 w 5913439"/>
              <a:gd name="connsiteY405" fmla="*/ 2477738 h 6857999"/>
              <a:gd name="connsiteX406" fmla="*/ 5309923 w 5913439"/>
              <a:gd name="connsiteY406" fmla="*/ 2478636 h 6857999"/>
              <a:gd name="connsiteX407" fmla="*/ 5294206 w 5913439"/>
              <a:gd name="connsiteY407" fmla="*/ 2479983 h 6857999"/>
              <a:gd name="connsiteX408" fmla="*/ 5278939 w 5913439"/>
              <a:gd name="connsiteY408" fmla="*/ 2482228 h 6857999"/>
              <a:gd name="connsiteX409" fmla="*/ 5275346 w 5913439"/>
              <a:gd name="connsiteY409" fmla="*/ 2506477 h 6857999"/>
              <a:gd name="connsiteX410" fmla="*/ 5278939 w 5913439"/>
              <a:gd name="connsiteY410" fmla="*/ 2523540 h 6857999"/>
              <a:gd name="connsiteX411" fmla="*/ 5282531 w 5913439"/>
              <a:gd name="connsiteY411" fmla="*/ 2540604 h 6857999"/>
              <a:gd name="connsiteX412" fmla="*/ 5285225 w 5913439"/>
              <a:gd name="connsiteY412" fmla="*/ 2558117 h 6857999"/>
              <a:gd name="connsiteX413" fmla="*/ 5287021 w 5913439"/>
              <a:gd name="connsiteY413" fmla="*/ 2575181 h 6857999"/>
              <a:gd name="connsiteX414" fmla="*/ 5287919 w 5913439"/>
              <a:gd name="connsiteY414" fmla="*/ 2584162 h 6857999"/>
              <a:gd name="connsiteX415" fmla="*/ 5287919 w 5913439"/>
              <a:gd name="connsiteY415" fmla="*/ 2592693 h 6857999"/>
              <a:gd name="connsiteX416" fmla="*/ 5287919 w 5913439"/>
              <a:gd name="connsiteY416" fmla="*/ 2601225 h 6857999"/>
              <a:gd name="connsiteX417" fmla="*/ 5287021 w 5913439"/>
              <a:gd name="connsiteY417" fmla="*/ 2609757 h 6857999"/>
              <a:gd name="connsiteX418" fmla="*/ 5286123 w 5913439"/>
              <a:gd name="connsiteY418" fmla="*/ 2618738 h 6857999"/>
              <a:gd name="connsiteX419" fmla="*/ 5284776 w 5913439"/>
              <a:gd name="connsiteY419" fmla="*/ 2627270 h 6857999"/>
              <a:gd name="connsiteX420" fmla="*/ 5282531 w 5913439"/>
              <a:gd name="connsiteY420" fmla="*/ 2635802 h 6857999"/>
              <a:gd name="connsiteX421" fmla="*/ 5279837 w 5913439"/>
              <a:gd name="connsiteY421" fmla="*/ 2644783 h 6857999"/>
              <a:gd name="connsiteX422" fmla="*/ 5282531 w 5913439"/>
              <a:gd name="connsiteY422" fmla="*/ 2649722 h 6857999"/>
              <a:gd name="connsiteX423" fmla="*/ 5284776 w 5913439"/>
              <a:gd name="connsiteY423" fmla="*/ 2655560 h 6857999"/>
              <a:gd name="connsiteX424" fmla="*/ 5286123 w 5913439"/>
              <a:gd name="connsiteY424" fmla="*/ 2660499 h 6857999"/>
              <a:gd name="connsiteX425" fmla="*/ 5287470 w 5913439"/>
              <a:gd name="connsiteY425" fmla="*/ 2665439 h 6857999"/>
              <a:gd name="connsiteX426" fmla="*/ 5287919 w 5913439"/>
              <a:gd name="connsiteY426" fmla="*/ 2670827 h 6857999"/>
              <a:gd name="connsiteX427" fmla="*/ 5288369 w 5913439"/>
              <a:gd name="connsiteY427" fmla="*/ 2675767 h 6857999"/>
              <a:gd name="connsiteX428" fmla="*/ 5288369 w 5913439"/>
              <a:gd name="connsiteY428" fmla="*/ 2680706 h 6857999"/>
              <a:gd name="connsiteX429" fmla="*/ 5287919 w 5913439"/>
              <a:gd name="connsiteY429" fmla="*/ 2686095 h 6857999"/>
              <a:gd name="connsiteX430" fmla="*/ 5286123 w 5913439"/>
              <a:gd name="connsiteY430" fmla="*/ 2696423 h 6857999"/>
              <a:gd name="connsiteX431" fmla="*/ 5283878 w 5913439"/>
              <a:gd name="connsiteY431" fmla="*/ 2706751 h 6857999"/>
              <a:gd name="connsiteX432" fmla="*/ 5278490 w 5913439"/>
              <a:gd name="connsiteY432" fmla="*/ 2727407 h 6857999"/>
              <a:gd name="connsiteX433" fmla="*/ 5276244 w 5913439"/>
              <a:gd name="connsiteY433" fmla="*/ 2747165 h 6857999"/>
              <a:gd name="connsiteX434" fmla="*/ 5273101 w 5913439"/>
              <a:gd name="connsiteY434" fmla="*/ 2766923 h 6857999"/>
              <a:gd name="connsiteX435" fmla="*/ 5270856 w 5913439"/>
              <a:gd name="connsiteY435" fmla="*/ 2776802 h 6857999"/>
              <a:gd name="connsiteX436" fmla="*/ 5268611 w 5913439"/>
              <a:gd name="connsiteY436" fmla="*/ 2786232 h 6857999"/>
              <a:gd name="connsiteX437" fmla="*/ 5265916 w 5913439"/>
              <a:gd name="connsiteY437" fmla="*/ 2795213 h 6857999"/>
              <a:gd name="connsiteX438" fmla="*/ 5262324 w 5913439"/>
              <a:gd name="connsiteY438" fmla="*/ 2805092 h 6857999"/>
              <a:gd name="connsiteX439" fmla="*/ 5259181 w 5913439"/>
              <a:gd name="connsiteY439" fmla="*/ 2813624 h 6857999"/>
              <a:gd name="connsiteX440" fmla="*/ 5255139 w 5913439"/>
              <a:gd name="connsiteY440" fmla="*/ 2822604 h 6857999"/>
              <a:gd name="connsiteX441" fmla="*/ 5250200 w 5913439"/>
              <a:gd name="connsiteY441" fmla="*/ 2830688 h 6857999"/>
              <a:gd name="connsiteX442" fmla="*/ 5244811 w 5913439"/>
              <a:gd name="connsiteY442" fmla="*/ 2839668 h 6857999"/>
              <a:gd name="connsiteX443" fmla="*/ 5238974 w 5913439"/>
              <a:gd name="connsiteY443" fmla="*/ 2847302 h 6857999"/>
              <a:gd name="connsiteX444" fmla="*/ 5232238 w 5913439"/>
              <a:gd name="connsiteY444" fmla="*/ 2854936 h 6857999"/>
              <a:gd name="connsiteX445" fmla="*/ 5224155 w 5913439"/>
              <a:gd name="connsiteY445" fmla="*/ 2861671 h 6857999"/>
              <a:gd name="connsiteX446" fmla="*/ 5216072 w 5913439"/>
              <a:gd name="connsiteY446" fmla="*/ 2868407 h 6857999"/>
              <a:gd name="connsiteX447" fmla="*/ 5216521 w 5913439"/>
              <a:gd name="connsiteY447" fmla="*/ 2869754 h 6857999"/>
              <a:gd name="connsiteX448" fmla="*/ 5216970 w 5913439"/>
              <a:gd name="connsiteY448" fmla="*/ 2871102 h 6857999"/>
              <a:gd name="connsiteX449" fmla="*/ 5216970 w 5913439"/>
              <a:gd name="connsiteY449" fmla="*/ 2872448 h 6857999"/>
              <a:gd name="connsiteX450" fmla="*/ 5216970 w 5913439"/>
              <a:gd name="connsiteY450" fmla="*/ 2874245 h 6857999"/>
              <a:gd name="connsiteX451" fmla="*/ 5215623 w 5913439"/>
              <a:gd name="connsiteY451" fmla="*/ 2876490 h 6857999"/>
              <a:gd name="connsiteX452" fmla="*/ 5213827 w 5913439"/>
              <a:gd name="connsiteY452" fmla="*/ 2879184 h 6857999"/>
              <a:gd name="connsiteX453" fmla="*/ 5211582 w 5913439"/>
              <a:gd name="connsiteY453" fmla="*/ 2881430 h 6857999"/>
              <a:gd name="connsiteX454" fmla="*/ 5208888 w 5913439"/>
              <a:gd name="connsiteY454" fmla="*/ 2883675 h 6857999"/>
              <a:gd name="connsiteX455" fmla="*/ 5203499 w 5913439"/>
              <a:gd name="connsiteY455" fmla="*/ 2888165 h 6857999"/>
              <a:gd name="connsiteX456" fmla="*/ 5200805 w 5913439"/>
              <a:gd name="connsiteY456" fmla="*/ 2890410 h 6857999"/>
              <a:gd name="connsiteX457" fmla="*/ 5199009 w 5913439"/>
              <a:gd name="connsiteY457" fmla="*/ 2893105 h 6857999"/>
              <a:gd name="connsiteX458" fmla="*/ 5198110 w 5913439"/>
              <a:gd name="connsiteY458" fmla="*/ 2895350 h 6857999"/>
              <a:gd name="connsiteX459" fmla="*/ 5198110 w 5913439"/>
              <a:gd name="connsiteY459" fmla="*/ 2896697 h 6857999"/>
              <a:gd name="connsiteX460" fmla="*/ 5198110 w 5913439"/>
              <a:gd name="connsiteY460" fmla="*/ 2897595 h 6857999"/>
              <a:gd name="connsiteX461" fmla="*/ 5198560 w 5913439"/>
              <a:gd name="connsiteY461" fmla="*/ 2898942 h 6857999"/>
              <a:gd name="connsiteX462" fmla="*/ 5199009 w 5913439"/>
              <a:gd name="connsiteY462" fmla="*/ 2900289 h 6857999"/>
              <a:gd name="connsiteX463" fmla="*/ 5201703 w 5913439"/>
              <a:gd name="connsiteY463" fmla="*/ 2902984 h 6857999"/>
              <a:gd name="connsiteX464" fmla="*/ 5205744 w 5913439"/>
              <a:gd name="connsiteY464" fmla="*/ 2905678 h 6857999"/>
              <a:gd name="connsiteX465" fmla="*/ 5212031 w 5913439"/>
              <a:gd name="connsiteY465" fmla="*/ 2908372 h 6857999"/>
              <a:gd name="connsiteX466" fmla="*/ 5216970 w 5913439"/>
              <a:gd name="connsiteY466" fmla="*/ 2911515 h 6857999"/>
              <a:gd name="connsiteX467" fmla="*/ 5221461 w 5913439"/>
              <a:gd name="connsiteY467" fmla="*/ 2914210 h 6857999"/>
              <a:gd name="connsiteX468" fmla="*/ 5225502 w 5913439"/>
              <a:gd name="connsiteY468" fmla="*/ 2917802 h 6857999"/>
              <a:gd name="connsiteX469" fmla="*/ 5229544 w 5913439"/>
              <a:gd name="connsiteY469" fmla="*/ 2921394 h 6857999"/>
              <a:gd name="connsiteX470" fmla="*/ 5232687 w 5913439"/>
              <a:gd name="connsiteY470" fmla="*/ 2924987 h 6857999"/>
              <a:gd name="connsiteX471" fmla="*/ 5235381 w 5913439"/>
              <a:gd name="connsiteY471" fmla="*/ 2929028 h 6857999"/>
              <a:gd name="connsiteX472" fmla="*/ 5237177 w 5913439"/>
              <a:gd name="connsiteY472" fmla="*/ 2933070 h 6857999"/>
              <a:gd name="connsiteX473" fmla="*/ 5238525 w 5913439"/>
              <a:gd name="connsiteY473" fmla="*/ 2937111 h 6857999"/>
              <a:gd name="connsiteX474" fmla="*/ 5239423 w 5913439"/>
              <a:gd name="connsiteY474" fmla="*/ 2940704 h 6857999"/>
              <a:gd name="connsiteX475" fmla="*/ 5239423 w 5913439"/>
              <a:gd name="connsiteY475" fmla="*/ 2944745 h 6857999"/>
              <a:gd name="connsiteX476" fmla="*/ 5238974 w 5913439"/>
              <a:gd name="connsiteY476" fmla="*/ 2948337 h 6857999"/>
              <a:gd name="connsiteX477" fmla="*/ 5238075 w 5913439"/>
              <a:gd name="connsiteY477" fmla="*/ 2951481 h 6857999"/>
              <a:gd name="connsiteX478" fmla="*/ 5236728 w 5913439"/>
              <a:gd name="connsiteY478" fmla="*/ 2954175 h 6857999"/>
              <a:gd name="connsiteX479" fmla="*/ 5234483 w 5913439"/>
              <a:gd name="connsiteY479" fmla="*/ 2956420 h 6857999"/>
              <a:gd name="connsiteX480" fmla="*/ 5231340 w 5913439"/>
              <a:gd name="connsiteY480" fmla="*/ 2957767 h 6857999"/>
              <a:gd name="connsiteX481" fmla="*/ 5227747 w 5913439"/>
              <a:gd name="connsiteY481" fmla="*/ 2958665 h 6857999"/>
              <a:gd name="connsiteX482" fmla="*/ 5222359 w 5913439"/>
              <a:gd name="connsiteY482" fmla="*/ 2959563 h 6857999"/>
              <a:gd name="connsiteX483" fmla="*/ 5217419 w 5913439"/>
              <a:gd name="connsiteY483" fmla="*/ 2960461 h 6857999"/>
              <a:gd name="connsiteX484" fmla="*/ 5212480 w 5913439"/>
              <a:gd name="connsiteY484" fmla="*/ 2962258 h 6857999"/>
              <a:gd name="connsiteX485" fmla="*/ 5207540 w 5913439"/>
              <a:gd name="connsiteY485" fmla="*/ 2963605 h 6857999"/>
              <a:gd name="connsiteX486" fmla="*/ 5199009 w 5913439"/>
              <a:gd name="connsiteY486" fmla="*/ 2967646 h 6857999"/>
              <a:gd name="connsiteX487" fmla="*/ 5190028 w 5913439"/>
              <a:gd name="connsiteY487" fmla="*/ 2972586 h 6857999"/>
              <a:gd name="connsiteX488" fmla="*/ 5181945 w 5913439"/>
              <a:gd name="connsiteY488" fmla="*/ 2977974 h 6857999"/>
              <a:gd name="connsiteX489" fmla="*/ 5174311 w 5913439"/>
              <a:gd name="connsiteY489" fmla="*/ 2984710 h 6857999"/>
              <a:gd name="connsiteX490" fmla="*/ 5159493 w 5913439"/>
              <a:gd name="connsiteY490" fmla="*/ 2997283 h 6857999"/>
              <a:gd name="connsiteX491" fmla="*/ 5151859 w 5913439"/>
              <a:gd name="connsiteY491" fmla="*/ 3003121 h 6857999"/>
              <a:gd name="connsiteX492" fmla="*/ 5144225 w 5913439"/>
              <a:gd name="connsiteY492" fmla="*/ 3009407 h 6857999"/>
              <a:gd name="connsiteX493" fmla="*/ 5136591 w 5913439"/>
              <a:gd name="connsiteY493" fmla="*/ 3014796 h 6857999"/>
              <a:gd name="connsiteX494" fmla="*/ 5128509 w 5913439"/>
              <a:gd name="connsiteY494" fmla="*/ 3019735 h 6857999"/>
              <a:gd name="connsiteX495" fmla="*/ 5119977 w 5913439"/>
              <a:gd name="connsiteY495" fmla="*/ 3024226 h 6857999"/>
              <a:gd name="connsiteX496" fmla="*/ 5115486 w 5913439"/>
              <a:gd name="connsiteY496" fmla="*/ 3026022 h 6857999"/>
              <a:gd name="connsiteX497" fmla="*/ 5110996 w 5913439"/>
              <a:gd name="connsiteY497" fmla="*/ 3027369 h 6857999"/>
              <a:gd name="connsiteX498" fmla="*/ 5106056 w 5913439"/>
              <a:gd name="connsiteY498" fmla="*/ 3028267 h 6857999"/>
              <a:gd name="connsiteX499" fmla="*/ 5101566 w 5913439"/>
              <a:gd name="connsiteY499" fmla="*/ 3029165 h 6857999"/>
              <a:gd name="connsiteX500" fmla="*/ 5096177 w 5913439"/>
              <a:gd name="connsiteY500" fmla="*/ 3029614 h 6857999"/>
              <a:gd name="connsiteX501" fmla="*/ 5091238 w 5913439"/>
              <a:gd name="connsiteY501" fmla="*/ 3030064 h 6857999"/>
              <a:gd name="connsiteX502" fmla="*/ 5053967 w 5913439"/>
              <a:gd name="connsiteY502" fmla="*/ 3033656 h 6857999"/>
              <a:gd name="connsiteX503" fmla="*/ 4972690 w 5913439"/>
              <a:gd name="connsiteY503" fmla="*/ 3035901 h 6857999"/>
              <a:gd name="connsiteX504" fmla="*/ 4869859 w 5913439"/>
              <a:gd name="connsiteY504" fmla="*/ 3054312 h 6857999"/>
              <a:gd name="connsiteX505" fmla="*/ 4868511 w 5913439"/>
              <a:gd name="connsiteY505" fmla="*/ 3071376 h 6857999"/>
              <a:gd name="connsiteX506" fmla="*/ 4867613 w 5913439"/>
              <a:gd name="connsiteY506" fmla="*/ 3088439 h 6857999"/>
              <a:gd name="connsiteX507" fmla="*/ 4867164 w 5913439"/>
              <a:gd name="connsiteY507" fmla="*/ 3106401 h 6857999"/>
              <a:gd name="connsiteX508" fmla="*/ 4867613 w 5913439"/>
              <a:gd name="connsiteY508" fmla="*/ 3123465 h 6857999"/>
              <a:gd name="connsiteX509" fmla="*/ 4868062 w 5913439"/>
              <a:gd name="connsiteY509" fmla="*/ 3158490 h 6857999"/>
              <a:gd name="connsiteX510" fmla="*/ 4867613 w 5913439"/>
              <a:gd name="connsiteY510" fmla="*/ 3176452 h 6857999"/>
              <a:gd name="connsiteX511" fmla="*/ 4867164 w 5913439"/>
              <a:gd name="connsiteY511" fmla="*/ 3193516 h 6857999"/>
              <a:gd name="connsiteX512" fmla="*/ 4865368 w 5913439"/>
              <a:gd name="connsiteY512" fmla="*/ 3210579 h 6857999"/>
              <a:gd name="connsiteX513" fmla="*/ 4864021 w 5913439"/>
              <a:gd name="connsiteY513" fmla="*/ 3219111 h 6857999"/>
              <a:gd name="connsiteX514" fmla="*/ 4862225 w 5913439"/>
              <a:gd name="connsiteY514" fmla="*/ 3227194 h 6857999"/>
              <a:gd name="connsiteX515" fmla="*/ 4860429 w 5913439"/>
              <a:gd name="connsiteY515" fmla="*/ 3235277 h 6857999"/>
              <a:gd name="connsiteX516" fmla="*/ 4858183 w 5913439"/>
              <a:gd name="connsiteY516" fmla="*/ 3243809 h 6857999"/>
              <a:gd name="connsiteX517" fmla="*/ 4855040 w 5913439"/>
              <a:gd name="connsiteY517" fmla="*/ 3251892 h 6857999"/>
              <a:gd name="connsiteX518" fmla="*/ 4851897 w 5913439"/>
              <a:gd name="connsiteY518" fmla="*/ 3259975 h 6857999"/>
              <a:gd name="connsiteX519" fmla="*/ 4848304 w 5913439"/>
              <a:gd name="connsiteY519" fmla="*/ 3267608 h 6857999"/>
              <a:gd name="connsiteX520" fmla="*/ 4844263 w 5913439"/>
              <a:gd name="connsiteY520" fmla="*/ 3275242 h 6857999"/>
              <a:gd name="connsiteX521" fmla="*/ 4839773 w 5913439"/>
              <a:gd name="connsiteY521" fmla="*/ 3283325 h 6857999"/>
              <a:gd name="connsiteX522" fmla="*/ 4834384 w 5913439"/>
              <a:gd name="connsiteY522" fmla="*/ 3290510 h 6857999"/>
              <a:gd name="connsiteX523" fmla="*/ 4828546 w 5913439"/>
              <a:gd name="connsiteY523" fmla="*/ 3297694 h 6857999"/>
              <a:gd name="connsiteX524" fmla="*/ 4822260 w 5913439"/>
              <a:gd name="connsiteY524" fmla="*/ 3304879 h 6857999"/>
              <a:gd name="connsiteX525" fmla="*/ 4814626 w 5913439"/>
              <a:gd name="connsiteY525" fmla="*/ 3312064 h 6857999"/>
              <a:gd name="connsiteX526" fmla="*/ 4806992 w 5913439"/>
              <a:gd name="connsiteY526" fmla="*/ 3319249 h 6857999"/>
              <a:gd name="connsiteX527" fmla="*/ 4809237 w 5913439"/>
              <a:gd name="connsiteY527" fmla="*/ 3329128 h 6857999"/>
              <a:gd name="connsiteX528" fmla="*/ 4811034 w 5913439"/>
              <a:gd name="connsiteY528" fmla="*/ 3338108 h 6857999"/>
              <a:gd name="connsiteX529" fmla="*/ 4812381 w 5913439"/>
              <a:gd name="connsiteY529" fmla="*/ 3347089 h 6857999"/>
              <a:gd name="connsiteX530" fmla="*/ 4812830 w 5913439"/>
              <a:gd name="connsiteY530" fmla="*/ 3355621 h 6857999"/>
              <a:gd name="connsiteX531" fmla="*/ 4812830 w 5913439"/>
              <a:gd name="connsiteY531" fmla="*/ 3363704 h 6857999"/>
              <a:gd name="connsiteX532" fmla="*/ 4811932 w 5913439"/>
              <a:gd name="connsiteY532" fmla="*/ 3371338 h 6857999"/>
              <a:gd name="connsiteX533" fmla="*/ 4811034 w 5913439"/>
              <a:gd name="connsiteY533" fmla="*/ 3378073 h 6857999"/>
              <a:gd name="connsiteX534" fmla="*/ 4809237 w 5913439"/>
              <a:gd name="connsiteY534" fmla="*/ 3384809 h 6857999"/>
              <a:gd name="connsiteX535" fmla="*/ 4806992 w 5913439"/>
              <a:gd name="connsiteY535" fmla="*/ 3391545 h 6857999"/>
              <a:gd name="connsiteX536" fmla="*/ 4804298 w 5913439"/>
              <a:gd name="connsiteY536" fmla="*/ 3397382 h 6857999"/>
              <a:gd name="connsiteX537" fmla="*/ 4801155 w 5913439"/>
              <a:gd name="connsiteY537" fmla="*/ 3403220 h 6857999"/>
              <a:gd name="connsiteX538" fmla="*/ 4798011 w 5913439"/>
              <a:gd name="connsiteY538" fmla="*/ 3408159 h 6857999"/>
              <a:gd name="connsiteX539" fmla="*/ 4793970 w 5913439"/>
              <a:gd name="connsiteY539" fmla="*/ 3413099 h 6857999"/>
              <a:gd name="connsiteX540" fmla="*/ 4789929 w 5913439"/>
              <a:gd name="connsiteY540" fmla="*/ 3418038 h 6857999"/>
              <a:gd name="connsiteX541" fmla="*/ 4785438 w 5913439"/>
              <a:gd name="connsiteY541" fmla="*/ 3422529 h 6857999"/>
              <a:gd name="connsiteX542" fmla="*/ 4780050 w 5913439"/>
              <a:gd name="connsiteY542" fmla="*/ 3427019 h 6857999"/>
              <a:gd name="connsiteX543" fmla="*/ 4775110 w 5913439"/>
              <a:gd name="connsiteY543" fmla="*/ 3431061 h 6857999"/>
              <a:gd name="connsiteX544" fmla="*/ 4769722 w 5913439"/>
              <a:gd name="connsiteY544" fmla="*/ 3435102 h 6857999"/>
              <a:gd name="connsiteX545" fmla="*/ 4758495 w 5913439"/>
              <a:gd name="connsiteY545" fmla="*/ 3441838 h 6857999"/>
              <a:gd name="connsiteX546" fmla="*/ 4746371 w 5913439"/>
              <a:gd name="connsiteY546" fmla="*/ 3448573 h 6857999"/>
              <a:gd name="connsiteX547" fmla="*/ 4733349 w 5913439"/>
              <a:gd name="connsiteY547" fmla="*/ 3454860 h 6857999"/>
              <a:gd name="connsiteX548" fmla="*/ 4707304 w 5913439"/>
              <a:gd name="connsiteY548" fmla="*/ 3466984 h 6857999"/>
              <a:gd name="connsiteX549" fmla="*/ 4694282 w 5913439"/>
              <a:gd name="connsiteY549" fmla="*/ 3472822 h 6857999"/>
              <a:gd name="connsiteX550" fmla="*/ 4682158 w 5913439"/>
              <a:gd name="connsiteY550" fmla="*/ 3479108 h 6857999"/>
              <a:gd name="connsiteX551" fmla="*/ 4547444 w 5913439"/>
              <a:gd name="connsiteY551" fmla="*/ 3506500 h 6857999"/>
              <a:gd name="connsiteX552" fmla="*/ 4563610 w 5913439"/>
              <a:gd name="connsiteY552" fmla="*/ 3544669 h 6857999"/>
              <a:gd name="connsiteX553" fmla="*/ 4572591 w 5913439"/>
              <a:gd name="connsiteY553" fmla="*/ 3546914 h 6857999"/>
              <a:gd name="connsiteX554" fmla="*/ 4582021 w 5913439"/>
              <a:gd name="connsiteY554" fmla="*/ 3548261 h 6857999"/>
              <a:gd name="connsiteX555" fmla="*/ 4601779 w 5913439"/>
              <a:gd name="connsiteY555" fmla="*/ 3547812 h 6857999"/>
              <a:gd name="connsiteX556" fmla="*/ 4620639 w 5913439"/>
              <a:gd name="connsiteY556" fmla="*/ 3548710 h 6857999"/>
              <a:gd name="connsiteX557" fmla="*/ 4639947 w 5913439"/>
              <a:gd name="connsiteY557" fmla="*/ 3550058 h 6857999"/>
              <a:gd name="connsiteX558" fmla="*/ 4658359 w 5913439"/>
              <a:gd name="connsiteY558" fmla="*/ 3552303 h 6857999"/>
              <a:gd name="connsiteX559" fmla="*/ 4677218 w 5913439"/>
              <a:gd name="connsiteY559" fmla="*/ 3554997 h 6857999"/>
              <a:gd name="connsiteX560" fmla="*/ 4695180 w 5913439"/>
              <a:gd name="connsiteY560" fmla="*/ 3558589 h 6857999"/>
              <a:gd name="connsiteX561" fmla="*/ 4713591 w 5913439"/>
              <a:gd name="connsiteY561" fmla="*/ 3563080 h 6857999"/>
              <a:gd name="connsiteX562" fmla="*/ 4731553 w 5913439"/>
              <a:gd name="connsiteY562" fmla="*/ 3568019 h 6857999"/>
              <a:gd name="connsiteX563" fmla="*/ 4749514 w 5913439"/>
              <a:gd name="connsiteY563" fmla="*/ 3573857 h 6857999"/>
              <a:gd name="connsiteX564" fmla="*/ 4767027 w 5913439"/>
              <a:gd name="connsiteY564" fmla="*/ 3579695 h 6857999"/>
              <a:gd name="connsiteX565" fmla="*/ 4784540 w 5913439"/>
              <a:gd name="connsiteY565" fmla="*/ 3586430 h 6857999"/>
              <a:gd name="connsiteX566" fmla="*/ 4802053 w 5913439"/>
              <a:gd name="connsiteY566" fmla="*/ 3593166 h 6857999"/>
              <a:gd name="connsiteX567" fmla="*/ 4819116 w 5913439"/>
              <a:gd name="connsiteY567" fmla="*/ 3600800 h 6857999"/>
              <a:gd name="connsiteX568" fmla="*/ 4836629 w 5913439"/>
              <a:gd name="connsiteY568" fmla="*/ 3608882 h 6857999"/>
              <a:gd name="connsiteX569" fmla="*/ 4853244 w 5913439"/>
              <a:gd name="connsiteY569" fmla="*/ 3616965 h 6857999"/>
              <a:gd name="connsiteX570" fmla="*/ 4870757 w 5913439"/>
              <a:gd name="connsiteY570" fmla="*/ 3625497 h 6857999"/>
              <a:gd name="connsiteX571" fmla="*/ 4871206 w 5913439"/>
              <a:gd name="connsiteY571" fmla="*/ 3625497 h 6857999"/>
              <a:gd name="connsiteX572" fmla="*/ 4885575 w 5913439"/>
              <a:gd name="connsiteY572" fmla="*/ 3629089 h 6857999"/>
              <a:gd name="connsiteX573" fmla="*/ 4899046 w 5913439"/>
              <a:gd name="connsiteY573" fmla="*/ 3633131 h 6857999"/>
              <a:gd name="connsiteX574" fmla="*/ 4911171 w 5913439"/>
              <a:gd name="connsiteY574" fmla="*/ 3638070 h 6857999"/>
              <a:gd name="connsiteX575" fmla="*/ 4917008 w 5913439"/>
              <a:gd name="connsiteY575" fmla="*/ 3640765 h 6857999"/>
              <a:gd name="connsiteX576" fmla="*/ 4922397 w 5913439"/>
              <a:gd name="connsiteY576" fmla="*/ 3643459 h 6857999"/>
              <a:gd name="connsiteX577" fmla="*/ 4927785 w 5913439"/>
              <a:gd name="connsiteY577" fmla="*/ 3647051 h 6857999"/>
              <a:gd name="connsiteX578" fmla="*/ 4932725 w 5913439"/>
              <a:gd name="connsiteY578" fmla="*/ 3650195 h 6857999"/>
              <a:gd name="connsiteX579" fmla="*/ 4937664 w 5913439"/>
              <a:gd name="connsiteY579" fmla="*/ 3653338 h 6857999"/>
              <a:gd name="connsiteX580" fmla="*/ 4942155 w 5913439"/>
              <a:gd name="connsiteY580" fmla="*/ 3656930 h 6857999"/>
              <a:gd name="connsiteX581" fmla="*/ 4946196 w 5913439"/>
              <a:gd name="connsiteY581" fmla="*/ 3660972 h 6857999"/>
              <a:gd name="connsiteX582" fmla="*/ 4949789 w 5913439"/>
              <a:gd name="connsiteY582" fmla="*/ 3665013 h 6857999"/>
              <a:gd name="connsiteX583" fmla="*/ 4953381 w 5913439"/>
              <a:gd name="connsiteY583" fmla="*/ 3669054 h 6857999"/>
              <a:gd name="connsiteX584" fmla="*/ 4956973 w 5913439"/>
              <a:gd name="connsiteY584" fmla="*/ 3673545 h 6857999"/>
              <a:gd name="connsiteX585" fmla="*/ 4960117 w 5913439"/>
              <a:gd name="connsiteY585" fmla="*/ 3678035 h 6857999"/>
              <a:gd name="connsiteX586" fmla="*/ 4962811 w 5913439"/>
              <a:gd name="connsiteY586" fmla="*/ 3682975 h 6857999"/>
              <a:gd name="connsiteX587" fmla="*/ 4965505 w 5913439"/>
              <a:gd name="connsiteY587" fmla="*/ 3687914 h 6857999"/>
              <a:gd name="connsiteX588" fmla="*/ 4968199 w 5913439"/>
              <a:gd name="connsiteY588" fmla="*/ 3693303 h 6857999"/>
              <a:gd name="connsiteX589" fmla="*/ 4969996 w 5913439"/>
              <a:gd name="connsiteY589" fmla="*/ 3698691 h 6857999"/>
              <a:gd name="connsiteX590" fmla="*/ 4971792 w 5913439"/>
              <a:gd name="connsiteY590" fmla="*/ 3704080 h 6857999"/>
              <a:gd name="connsiteX591" fmla="*/ 4973588 w 5913439"/>
              <a:gd name="connsiteY591" fmla="*/ 3709918 h 6857999"/>
              <a:gd name="connsiteX592" fmla="*/ 4974935 w 5913439"/>
              <a:gd name="connsiteY592" fmla="*/ 3715755 h 6857999"/>
              <a:gd name="connsiteX593" fmla="*/ 4975833 w 5913439"/>
              <a:gd name="connsiteY593" fmla="*/ 3722491 h 6857999"/>
              <a:gd name="connsiteX594" fmla="*/ 4976731 w 5913439"/>
              <a:gd name="connsiteY594" fmla="*/ 3728777 h 6857999"/>
              <a:gd name="connsiteX595" fmla="*/ 4977180 w 5913439"/>
              <a:gd name="connsiteY595" fmla="*/ 3742249 h 6857999"/>
              <a:gd name="connsiteX596" fmla="*/ 4977180 w 5913439"/>
              <a:gd name="connsiteY596" fmla="*/ 3757067 h 6857999"/>
              <a:gd name="connsiteX597" fmla="*/ 4975833 w 5913439"/>
              <a:gd name="connsiteY597" fmla="*/ 3771886 h 6857999"/>
              <a:gd name="connsiteX598" fmla="*/ 4974935 w 5913439"/>
              <a:gd name="connsiteY598" fmla="*/ 3784908 h 6857999"/>
              <a:gd name="connsiteX599" fmla="*/ 4974037 w 5913439"/>
              <a:gd name="connsiteY599" fmla="*/ 3797930 h 6857999"/>
              <a:gd name="connsiteX600" fmla="*/ 4974037 w 5913439"/>
              <a:gd name="connsiteY600" fmla="*/ 3810504 h 6857999"/>
              <a:gd name="connsiteX601" fmla="*/ 4974486 w 5913439"/>
              <a:gd name="connsiteY601" fmla="*/ 3823526 h 6857999"/>
              <a:gd name="connsiteX602" fmla="*/ 4975384 w 5913439"/>
              <a:gd name="connsiteY602" fmla="*/ 3849571 h 6857999"/>
              <a:gd name="connsiteX603" fmla="*/ 4975833 w 5913439"/>
              <a:gd name="connsiteY603" fmla="*/ 3876064 h 6857999"/>
              <a:gd name="connsiteX604" fmla="*/ 4975833 w 5913439"/>
              <a:gd name="connsiteY604" fmla="*/ 3888638 h 6857999"/>
              <a:gd name="connsiteX605" fmla="*/ 4975384 w 5913439"/>
              <a:gd name="connsiteY605" fmla="*/ 3901660 h 6857999"/>
              <a:gd name="connsiteX606" fmla="*/ 4974037 w 5913439"/>
              <a:gd name="connsiteY606" fmla="*/ 3914682 h 6857999"/>
              <a:gd name="connsiteX607" fmla="*/ 4972241 w 5913439"/>
              <a:gd name="connsiteY607" fmla="*/ 3927255 h 6857999"/>
              <a:gd name="connsiteX608" fmla="*/ 4969547 w 5913439"/>
              <a:gd name="connsiteY608" fmla="*/ 3940278 h 6857999"/>
              <a:gd name="connsiteX609" fmla="*/ 4965056 w 5913439"/>
              <a:gd name="connsiteY609" fmla="*/ 3952851 h 6857999"/>
              <a:gd name="connsiteX610" fmla="*/ 4962811 w 5913439"/>
              <a:gd name="connsiteY610" fmla="*/ 3959138 h 6857999"/>
              <a:gd name="connsiteX611" fmla="*/ 4960566 w 5913439"/>
              <a:gd name="connsiteY611" fmla="*/ 3965424 h 6857999"/>
              <a:gd name="connsiteX612" fmla="*/ 4957422 w 5913439"/>
              <a:gd name="connsiteY612" fmla="*/ 3971262 h 6857999"/>
              <a:gd name="connsiteX613" fmla="*/ 4954279 w 5913439"/>
              <a:gd name="connsiteY613" fmla="*/ 3977997 h 6857999"/>
              <a:gd name="connsiteX614" fmla="*/ 4951585 w 5913439"/>
              <a:gd name="connsiteY614" fmla="*/ 3984733 h 6857999"/>
              <a:gd name="connsiteX615" fmla="*/ 4948441 w 5913439"/>
              <a:gd name="connsiteY615" fmla="*/ 3991918 h 6857999"/>
              <a:gd name="connsiteX616" fmla="*/ 4945298 w 5913439"/>
              <a:gd name="connsiteY616" fmla="*/ 3998205 h 6857999"/>
              <a:gd name="connsiteX617" fmla="*/ 4941706 w 5913439"/>
              <a:gd name="connsiteY617" fmla="*/ 4004940 h 6857999"/>
              <a:gd name="connsiteX618" fmla="*/ 4934072 w 5913439"/>
              <a:gd name="connsiteY618" fmla="*/ 4017513 h 6857999"/>
              <a:gd name="connsiteX619" fmla="*/ 4925540 w 5913439"/>
              <a:gd name="connsiteY619" fmla="*/ 4029638 h 6857999"/>
              <a:gd name="connsiteX620" fmla="*/ 4916559 w 5913439"/>
              <a:gd name="connsiteY620" fmla="*/ 4040864 h 6857999"/>
              <a:gd name="connsiteX621" fmla="*/ 4907129 w 5913439"/>
              <a:gd name="connsiteY621" fmla="*/ 4052090 h 6857999"/>
              <a:gd name="connsiteX622" fmla="*/ 4897250 w 5913439"/>
              <a:gd name="connsiteY622" fmla="*/ 4062867 h 6857999"/>
              <a:gd name="connsiteX623" fmla="*/ 4886922 w 5913439"/>
              <a:gd name="connsiteY623" fmla="*/ 4073195 h 6857999"/>
              <a:gd name="connsiteX624" fmla="*/ 4866266 w 5913439"/>
              <a:gd name="connsiteY624" fmla="*/ 4093851 h 6857999"/>
              <a:gd name="connsiteX625" fmla="*/ 4845161 w 5913439"/>
              <a:gd name="connsiteY625" fmla="*/ 4114058 h 6857999"/>
              <a:gd name="connsiteX626" fmla="*/ 4834833 w 5913439"/>
              <a:gd name="connsiteY626" fmla="*/ 4125284 h 6857999"/>
              <a:gd name="connsiteX627" fmla="*/ 4825403 w 5913439"/>
              <a:gd name="connsiteY627" fmla="*/ 4136061 h 6857999"/>
              <a:gd name="connsiteX628" fmla="*/ 4815524 w 5913439"/>
              <a:gd name="connsiteY628" fmla="*/ 4147287 h 6857999"/>
              <a:gd name="connsiteX629" fmla="*/ 4806992 w 5913439"/>
              <a:gd name="connsiteY629" fmla="*/ 4159412 h 6857999"/>
              <a:gd name="connsiteX630" fmla="*/ 4799808 w 5913439"/>
              <a:gd name="connsiteY630" fmla="*/ 4168842 h 6857999"/>
              <a:gd name="connsiteX631" fmla="*/ 4791725 w 5913439"/>
              <a:gd name="connsiteY631" fmla="*/ 4177823 h 6857999"/>
              <a:gd name="connsiteX632" fmla="*/ 4783642 w 5913439"/>
              <a:gd name="connsiteY632" fmla="*/ 4185456 h 6857999"/>
              <a:gd name="connsiteX633" fmla="*/ 4774212 w 5913439"/>
              <a:gd name="connsiteY633" fmla="*/ 4192192 h 6857999"/>
              <a:gd name="connsiteX634" fmla="*/ 4764782 w 5913439"/>
              <a:gd name="connsiteY634" fmla="*/ 4198479 h 6857999"/>
              <a:gd name="connsiteX635" fmla="*/ 4755352 w 5913439"/>
              <a:gd name="connsiteY635" fmla="*/ 4203867 h 6857999"/>
              <a:gd name="connsiteX636" fmla="*/ 4745024 w 5913439"/>
              <a:gd name="connsiteY636" fmla="*/ 4207909 h 6857999"/>
              <a:gd name="connsiteX637" fmla="*/ 4734696 w 5913439"/>
              <a:gd name="connsiteY637" fmla="*/ 4211501 h 6857999"/>
              <a:gd name="connsiteX638" fmla="*/ 4724368 w 5913439"/>
              <a:gd name="connsiteY638" fmla="*/ 4214195 h 6857999"/>
              <a:gd name="connsiteX639" fmla="*/ 4713142 w 5913439"/>
              <a:gd name="connsiteY639" fmla="*/ 4215991 h 6857999"/>
              <a:gd name="connsiteX640" fmla="*/ 4701916 w 5913439"/>
              <a:gd name="connsiteY640" fmla="*/ 4217338 h 6857999"/>
              <a:gd name="connsiteX641" fmla="*/ 4690690 w 5913439"/>
              <a:gd name="connsiteY641" fmla="*/ 4217788 h 6857999"/>
              <a:gd name="connsiteX642" fmla="*/ 4679014 w 5913439"/>
              <a:gd name="connsiteY642" fmla="*/ 4217788 h 6857999"/>
              <a:gd name="connsiteX643" fmla="*/ 4666890 w 5913439"/>
              <a:gd name="connsiteY643" fmla="*/ 4217338 h 6857999"/>
              <a:gd name="connsiteX644" fmla="*/ 4655216 w 5913439"/>
              <a:gd name="connsiteY644" fmla="*/ 4216440 h 6857999"/>
              <a:gd name="connsiteX645" fmla="*/ 4643091 w 5913439"/>
              <a:gd name="connsiteY645" fmla="*/ 4214644 h 6857999"/>
              <a:gd name="connsiteX646" fmla="*/ 4583817 w 5913439"/>
              <a:gd name="connsiteY646" fmla="*/ 4216889 h 6857999"/>
              <a:gd name="connsiteX647" fmla="*/ 4563610 w 5913439"/>
              <a:gd name="connsiteY647" fmla="*/ 4217338 h 6857999"/>
              <a:gd name="connsiteX648" fmla="*/ 4531728 w 5913439"/>
              <a:gd name="connsiteY648" fmla="*/ 4220931 h 6857999"/>
              <a:gd name="connsiteX649" fmla="*/ 4500294 w 5913439"/>
              <a:gd name="connsiteY649" fmla="*/ 4224074 h 6857999"/>
              <a:gd name="connsiteX650" fmla="*/ 4468412 w 5913439"/>
              <a:gd name="connsiteY650" fmla="*/ 4226768 h 6857999"/>
              <a:gd name="connsiteX651" fmla="*/ 4436979 w 5913439"/>
              <a:gd name="connsiteY651" fmla="*/ 4228565 h 6857999"/>
              <a:gd name="connsiteX652" fmla="*/ 4405097 w 5913439"/>
              <a:gd name="connsiteY652" fmla="*/ 4230361 h 6857999"/>
              <a:gd name="connsiteX653" fmla="*/ 4373664 w 5913439"/>
              <a:gd name="connsiteY653" fmla="*/ 4231708 h 6857999"/>
              <a:gd name="connsiteX654" fmla="*/ 4310797 w 5913439"/>
              <a:gd name="connsiteY654" fmla="*/ 4233953 h 6857999"/>
              <a:gd name="connsiteX655" fmla="*/ 4306757 w 5913439"/>
              <a:gd name="connsiteY655" fmla="*/ 4233953 h 6857999"/>
              <a:gd name="connsiteX656" fmla="*/ 4303164 w 5913439"/>
              <a:gd name="connsiteY656" fmla="*/ 4233953 h 6857999"/>
              <a:gd name="connsiteX657" fmla="*/ 4245686 w 5913439"/>
              <a:gd name="connsiteY657" fmla="*/ 4234851 h 6857999"/>
              <a:gd name="connsiteX658" fmla="*/ 4187759 w 5913439"/>
              <a:gd name="connsiteY658" fmla="*/ 4235300 h 6857999"/>
              <a:gd name="connsiteX659" fmla="*/ 4130730 w 5913439"/>
              <a:gd name="connsiteY659" fmla="*/ 4235749 h 6857999"/>
              <a:gd name="connsiteX660" fmla="*/ 4072804 w 5913439"/>
              <a:gd name="connsiteY660" fmla="*/ 4236647 h 6857999"/>
              <a:gd name="connsiteX661" fmla="*/ 3663724 w 5913439"/>
              <a:gd name="connsiteY661" fmla="*/ 4242485 h 6857999"/>
              <a:gd name="connsiteX662" fmla="*/ 3622860 w 5913439"/>
              <a:gd name="connsiteY662" fmla="*/ 4242485 h 6857999"/>
              <a:gd name="connsiteX663" fmla="*/ 3420341 w 5913439"/>
              <a:gd name="connsiteY663" fmla="*/ 4257303 h 6857999"/>
              <a:gd name="connsiteX664" fmla="*/ 3414055 w 5913439"/>
              <a:gd name="connsiteY664" fmla="*/ 4259549 h 6857999"/>
              <a:gd name="connsiteX665" fmla="*/ 3407319 w 5913439"/>
              <a:gd name="connsiteY665" fmla="*/ 4261345 h 6857999"/>
              <a:gd name="connsiteX666" fmla="*/ 3401032 w 5913439"/>
              <a:gd name="connsiteY666" fmla="*/ 4262692 h 6857999"/>
              <a:gd name="connsiteX667" fmla="*/ 3394746 w 5913439"/>
              <a:gd name="connsiteY667" fmla="*/ 4263590 h 6857999"/>
              <a:gd name="connsiteX668" fmla="*/ 3388459 w 5913439"/>
              <a:gd name="connsiteY668" fmla="*/ 4264488 h 6857999"/>
              <a:gd name="connsiteX669" fmla="*/ 3382172 w 5913439"/>
              <a:gd name="connsiteY669" fmla="*/ 4264937 h 6857999"/>
              <a:gd name="connsiteX670" fmla="*/ 3369150 w 5913439"/>
              <a:gd name="connsiteY670" fmla="*/ 4264937 h 6857999"/>
              <a:gd name="connsiteX671" fmla="*/ 3356577 w 5913439"/>
              <a:gd name="connsiteY671" fmla="*/ 4264488 h 6857999"/>
              <a:gd name="connsiteX672" fmla="*/ 3343554 w 5913439"/>
              <a:gd name="connsiteY672" fmla="*/ 4263590 h 6857999"/>
              <a:gd name="connsiteX673" fmla="*/ 3317959 w 5913439"/>
              <a:gd name="connsiteY673" fmla="*/ 4260447 h 6857999"/>
              <a:gd name="connsiteX674" fmla="*/ 3326042 w 5913439"/>
              <a:gd name="connsiteY674" fmla="*/ 4265835 h 6857999"/>
              <a:gd name="connsiteX675" fmla="*/ 3334574 w 5913439"/>
              <a:gd name="connsiteY675" fmla="*/ 4271224 h 6857999"/>
              <a:gd name="connsiteX676" fmla="*/ 3343554 w 5913439"/>
              <a:gd name="connsiteY676" fmla="*/ 4275714 h 6857999"/>
              <a:gd name="connsiteX677" fmla="*/ 3352086 w 5913439"/>
              <a:gd name="connsiteY677" fmla="*/ 4279307 h 6857999"/>
              <a:gd name="connsiteX678" fmla="*/ 3361067 w 5913439"/>
              <a:gd name="connsiteY678" fmla="*/ 4282899 h 6857999"/>
              <a:gd name="connsiteX679" fmla="*/ 3369599 w 5913439"/>
              <a:gd name="connsiteY679" fmla="*/ 4286042 h 6857999"/>
              <a:gd name="connsiteX680" fmla="*/ 3379029 w 5913439"/>
              <a:gd name="connsiteY680" fmla="*/ 4289186 h 6857999"/>
              <a:gd name="connsiteX681" fmla="*/ 3388010 w 5913439"/>
              <a:gd name="connsiteY681" fmla="*/ 4291431 h 6857999"/>
              <a:gd name="connsiteX682" fmla="*/ 3396991 w 5913439"/>
              <a:gd name="connsiteY682" fmla="*/ 4293676 h 6857999"/>
              <a:gd name="connsiteX683" fmla="*/ 3405972 w 5913439"/>
              <a:gd name="connsiteY683" fmla="*/ 4295472 h 6857999"/>
              <a:gd name="connsiteX684" fmla="*/ 3424383 w 5913439"/>
              <a:gd name="connsiteY684" fmla="*/ 4298167 h 6857999"/>
              <a:gd name="connsiteX685" fmla="*/ 3442793 w 5913439"/>
              <a:gd name="connsiteY685" fmla="*/ 4299963 h 6857999"/>
              <a:gd name="connsiteX686" fmla="*/ 3461653 w 5913439"/>
              <a:gd name="connsiteY686" fmla="*/ 4301310 h 6857999"/>
              <a:gd name="connsiteX687" fmla="*/ 3480513 w 5913439"/>
              <a:gd name="connsiteY687" fmla="*/ 4302208 h 6857999"/>
              <a:gd name="connsiteX688" fmla="*/ 3499373 w 5913439"/>
              <a:gd name="connsiteY688" fmla="*/ 4302657 h 6857999"/>
              <a:gd name="connsiteX689" fmla="*/ 3537093 w 5913439"/>
              <a:gd name="connsiteY689" fmla="*/ 4303555 h 6857999"/>
              <a:gd name="connsiteX690" fmla="*/ 3555953 w 5913439"/>
              <a:gd name="connsiteY690" fmla="*/ 4304004 h 6857999"/>
              <a:gd name="connsiteX691" fmla="*/ 3574813 w 5913439"/>
              <a:gd name="connsiteY691" fmla="*/ 4305351 h 6857999"/>
              <a:gd name="connsiteX692" fmla="*/ 3593223 w 5913439"/>
              <a:gd name="connsiteY692" fmla="*/ 4308046 h 6857999"/>
              <a:gd name="connsiteX693" fmla="*/ 3611634 w 5913439"/>
              <a:gd name="connsiteY693" fmla="*/ 4310740 h 6857999"/>
              <a:gd name="connsiteX694" fmla="*/ 3644415 w 5913439"/>
              <a:gd name="connsiteY694" fmla="*/ 4316577 h 6857999"/>
              <a:gd name="connsiteX695" fmla="*/ 3676746 w 5913439"/>
              <a:gd name="connsiteY695" fmla="*/ 4321068 h 6857999"/>
              <a:gd name="connsiteX696" fmla="*/ 3709526 w 5913439"/>
              <a:gd name="connsiteY696" fmla="*/ 4325558 h 6857999"/>
              <a:gd name="connsiteX697" fmla="*/ 3741857 w 5913439"/>
              <a:gd name="connsiteY697" fmla="*/ 4329600 h 6857999"/>
              <a:gd name="connsiteX698" fmla="*/ 3774638 w 5913439"/>
              <a:gd name="connsiteY698" fmla="*/ 4332743 h 6857999"/>
              <a:gd name="connsiteX699" fmla="*/ 3807418 w 5913439"/>
              <a:gd name="connsiteY699" fmla="*/ 4336335 h 6857999"/>
              <a:gd name="connsiteX700" fmla="*/ 3873428 w 5913439"/>
              <a:gd name="connsiteY700" fmla="*/ 4343071 h 6857999"/>
              <a:gd name="connsiteX701" fmla="*/ 3906208 w 5913439"/>
              <a:gd name="connsiteY701" fmla="*/ 4346214 h 6857999"/>
              <a:gd name="connsiteX702" fmla="*/ 3938988 w 5913439"/>
              <a:gd name="connsiteY702" fmla="*/ 4349807 h 6857999"/>
              <a:gd name="connsiteX703" fmla="*/ 3971768 w 5913439"/>
              <a:gd name="connsiteY703" fmla="*/ 4353399 h 6857999"/>
              <a:gd name="connsiteX704" fmla="*/ 4004549 w 5913439"/>
              <a:gd name="connsiteY704" fmla="*/ 4357890 h 6857999"/>
              <a:gd name="connsiteX705" fmla="*/ 4036880 w 5913439"/>
              <a:gd name="connsiteY705" fmla="*/ 4362829 h 6857999"/>
              <a:gd name="connsiteX706" fmla="*/ 4069211 w 5913439"/>
              <a:gd name="connsiteY706" fmla="*/ 4368667 h 6857999"/>
              <a:gd name="connsiteX707" fmla="*/ 4101992 w 5913439"/>
              <a:gd name="connsiteY707" fmla="*/ 4374953 h 6857999"/>
              <a:gd name="connsiteX708" fmla="*/ 4134323 w 5913439"/>
              <a:gd name="connsiteY708" fmla="*/ 4383036 h 6857999"/>
              <a:gd name="connsiteX709" fmla="*/ 5009961 w 5913439"/>
              <a:gd name="connsiteY709" fmla="*/ 4510565 h 6857999"/>
              <a:gd name="connsiteX710" fmla="*/ 5028371 w 5913439"/>
              <a:gd name="connsiteY710" fmla="*/ 4513259 h 6857999"/>
              <a:gd name="connsiteX711" fmla="*/ 5047231 w 5913439"/>
              <a:gd name="connsiteY711" fmla="*/ 4516402 h 6857999"/>
              <a:gd name="connsiteX712" fmla="*/ 5065642 w 5913439"/>
              <a:gd name="connsiteY712" fmla="*/ 4520444 h 6857999"/>
              <a:gd name="connsiteX713" fmla="*/ 5084053 w 5913439"/>
              <a:gd name="connsiteY713" fmla="*/ 4525383 h 6857999"/>
              <a:gd name="connsiteX714" fmla="*/ 5101566 w 5913439"/>
              <a:gd name="connsiteY714" fmla="*/ 4531221 h 6857999"/>
              <a:gd name="connsiteX715" fmla="*/ 5119528 w 5913439"/>
              <a:gd name="connsiteY715" fmla="*/ 4536610 h 6857999"/>
              <a:gd name="connsiteX716" fmla="*/ 5137040 w 5913439"/>
              <a:gd name="connsiteY716" fmla="*/ 4542896 h 6857999"/>
              <a:gd name="connsiteX717" fmla="*/ 5155002 w 5913439"/>
              <a:gd name="connsiteY717" fmla="*/ 4549183 h 6857999"/>
              <a:gd name="connsiteX718" fmla="*/ 5190028 w 5913439"/>
              <a:gd name="connsiteY718" fmla="*/ 4562205 h 6857999"/>
              <a:gd name="connsiteX719" fmla="*/ 5225053 w 5913439"/>
              <a:gd name="connsiteY719" fmla="*/ 4575676 h 6857999"/>
              <a:gd name="connsiteX720" fmla="*/ 5243015 w 5913439"/>
              <a:gd name="connsiteY720" fmla="*/ 4581514 h 6857999"/>
              <a:gd name="connsiteX721" fmla="*/ 5260528 w 5913439"/>
              <a:gd name="connsiteY721" fmla="*/ 4587352 h 6857999"/>
              <a:gd name="connsiteX722" fmla="*/ 5278939 w 5913439"/>
              <a:gd name="connsiteY722" fmla="*/ 4592740 h 6857999"/>
              <a:gd name="connsiteX723" fmla="*/ 5296900 w 5913439"/>
              <a:gd name="connsiteY723" fmla="*/ 4597680 h 6857999"/>
              <a:gd name="connsiteX724" fmla="*/ 5304534 w 5913439"/>
              <a:gd name="connsiteY724" fmla="*/ 4600374 h 6857999"/>
              <a:gd name="connsiteX725" fmla="*/ 5311719 w 5913439"/>
              <a:gd name="connsiteY725" fmla="*/ 4603068 h 6857999"/>
              <a:gd name="connsiteX726" fmla="*/ 5318455 w 5913439"/>
              <a:gd name="connsiteY726" fmla="*/ 4607110 h 6857999"/>
              <a:gd name="connsiteX727" fmla="*/ 5321598 w 5913439"/>
              <a:gd name="connsiteY727" fmla="*/ 4609355 h 6857999"/>
              <a:gd name="connsiteX728" fmla="*/ 5324292 w 5913439"/>
              <a:gd name="connsiteY728" fmla="*/ 4611600 h 6857999"/>
              <a:gd name="connsiteX729" fmla="*/ 5326986 w 5913439"/>
              <a:gd name="connsiteY729" fmla="*/ 4614294 h 6857999"/>
              <a:gd name="connsiteX730" fmla="*/ 5329232 w 5913439"/>
              <a:gd name="connsiteY730" fmla="*/ 4616989 h 6857999"/>
              <a:gd name="connsiteX731" fmla="*/ 5331028 w 5913439"/>
              <a:gd name="connsiteY731" fmla="*/ 4620132 h 6857999"/>
              <a:gd name="connsiteX732" fmla="*/ 5332824 w 5913439"/>
              <a:gd name="connsiteY732" fmla="*/ 4623275 h 6857999"/>
              <a:gd name="connsiteX733" fmla="*/ 5334171 w 5913439"/>
              <a:gd name="connsiteY733" fmla="*/ 4626868 h 6857999"/>
              <a:gd name="connsiteX734" fmla="*/ 5335069 w 5913439"/>
              <a:gd name="connsiteY734" fmla="*/ 4630460 h 6857999"/>
              <a:gd name="connsiteX735" fmla="*/ 5335518 w 5913439"/>
              <a:gd name="connsiteY735" fmla="*/ 4634501 h 6857999"/>
              <a:gd name="connsiteX736" fmla="*/ 5335518 w 5913439"/>
              <a:gd name="connsiteY736" fmla="*/ 4639441 h 6857999"/>
              <a:gd name="connsiteX737" fmla="*/ 5335069 w 5913439"/>
              <a:gd name="connsiteY737" fmla="*/ 4659648 h 6857999"/>
              <a:gd name="connsiteX738" fmla="*/ 5335069 w 5913439"/>
              <a:gd name="connsiteY738" fmla="*/ 4680304 h 6857999"/>
              <a:gd name="connsiteX739" fmla="*/ 5335518 w 5913439"/>
              <a:gd name="connsiteY739" fmla="*/ 4700960 h 6857999"/>
              <a:gd name="connsiteX740" fmla="*/ 5336416 w 5913439"/>
              <a:gd name="connsiteY740" fmla="*/ 4722065 h 6857999"/>
              <a:gd name="connsiteX741" fmla="*/ 5337314 w 5913439"/>
              <a:gd name="connsiteY741" fmla="*/ 4742721 h 6857999"/>
              <a:gd name="connsiteX742" fmla="*/ 5338213 w 5913439"/>
              <a:gd name="connsiteY742" fmla="*/ 4763826 h 6857999"/>
              <a:gd name="connsiteX743" fmla="*/ 5338213 w 5913439"/>
              <a:gd name="connsiteY743" fmla="*/ 4784482 h 6857999"/>
              <a:gd name="connsiteX744" fmla="*/ 5337763 w 5913439"/>
              <a:gd name="connsiteY744" fmla="*/ 4805138 h 6857999"/>
              <a:gd name="connsiteX745" fmla="*/ 5336416 w 5913439"/>
              <a:gd name="connsiteY745" fmla="*/ 4825795 h 6857999"/>
              <a:gd name="connsiteX746" fmla="*/ 5335518 w 5913439"/>
              <a:gd name="connsiteY746" fmla="*/ 4835674 h 6857999"/>
              <a:gd name="connsiteX747" fmla="*/ 5334171 w 5913439"/>
              <a:gd name="connsiteY747" fmla="*/ 4845553 h 6857999"/>
              <a:gd name="connsiteX748" fmla="*/ 5332375 w 5913439"/>
              <a:gd name="connsiteY748" fmla="*/ 4855432 h 6857999"/>
              <a:gd name="connsiteX749" fmla="*/ 5330130 w 5913439"/>
              <a:gd name="connsiteY749" fmla="*/ 4865760 h 6857999"/>
              <a:gd name="connsiteX750" fmla="*/ 5327885 w 5913439"/>
              <a:gd name="connsiteY750" fmla="*/ 4875639 h 6857999"/>
              <a:gd name="connsiteX751" fmla="*/ 5324741 w 5913439"/>
              <a:gd name="connsiteY751" fmla="*/ 4885518 h 6857999"/>
              <a:gd name="connsiteX752" fmla="*/ 5321598 w 5913439"/>
              <a:gd name="connsiteY752" fmla="*/ 4895397 h 6857999"/>
              <a:gd name="connsiteX753" fmla="*/ 5317556 w 5913439"/>
              <a:gd name="connsiteY753" fmla="*/ 4905276 h 6857999"/>
              <a:gd name="connsiteX754" fmla="*/ 5313515 w 5913439"/>
              <a:gd name="connsiteY754" fmla="*/ 4914705 h 6857999"/>
              <a:gd name="connsiteX755" fmla="*/ 5308576 w 5913439"/>
              <a:gd name="connsiteY755" fmla="*/ 4924135 h 6857999"/>
              <a:gd name="connsiteX756" fmla="*/ 5303187 w 5913439"/>
              <a:gd name="connsiteY756" fmla="*/ 4934014 h 6857999"/>
              <a:gd name="connsiteX757" fmla="*/ 5296900 w 5913439"/>
              <a:gd name="connsiteY757" fmla="*/ 4942995 h 6857999"/>
              <a:gd name="connsiteX758" fmla="*/ 5290165 w 5913439"/>
              <a:gd name="connsiteY758" fmla="*/ 4951976 h 6857999"/>
              <a:gd name="connsiteX759" fmla="*/ 5282980 w 5913439"/>
              <a:gd name="connsiteY759" fmla="*/ 4960957 h 6857999"/>
              <a:gd name="connsiteX760" fmla="*/ 5266814 w 5913439"/>
              <a:gd name="connsiteY760" fmla="*/ 4978021 h 6857999"/>
              <a:gd name="connsiteX761" fmla="*/ 5260079 w 5913439"/>
              <a:gd name="connsiteY761" fmla="*/ 4985206 h 6857999"/>
              <a:gd name="connsiteX762" fmla="*/ 5257833 w 5913439"/>
              <a:gd name="connsiteY762" fmla="*/ 4988349 h 6857999"/>
              <a:gd name="connsiteX763" fmla="*/ 5269509 w 5913439"/>
              <a:gd name="connsiteY763" fmla="*/ 5000473 h 6857999"/>
              <a:gd name="connsiteX764" fmla="*/ 5273999 w 5913439"/>
              <a:gd name="connsiteY764" fmla="*/ 5006311 h 6857999"/>
              <a:gd name="connsiteX765" fmla="*/ 5277591 w 5913439"/>
              <a:gd name="connsiteY765" fmla="*/ 5011699 h 6857999"/>
              <a:gd name="connsiteX766" fmla="*/ 5281184 w 5913439"/>
              <a:gd name="connsiteY766" fmla="*/ 5016190 h 6857999"/>
              <a:gd name="connsiteX767" fmla="*/ 5283429 w 5913439"/>
              <a:gd name="connsiteY767" fmla="*/ 5020680 h 6857999"/>
              <a:gd name="connsiteX768" fmla="*/ 5285674 w 5913439"/>
              <a:gd name="connsiteY768" fmla="*/ 5024721 h 6857999"/>
              <a:gd name="connsiteX769" fmla="*/ 5287021 w 5913439"/>
              <a:gd name="connsiteY769" fmla="*/ 5028763 h 6857999"/>
              <a:gd name="connsiteX770" fmla="*/ 5287919 w 5913439"/>
              <a:gd name="connsiteY770" fmla="*/ 5031906 h 6857999"/>
              <a:gd name="connsiteX771" fmla="*/ 5288369 w 5913439"/>
              <a:gd name="connsiteY771" fmla="*/ 5035050 h 6857999"/>
              <a:gd name="connsiteX772" fmla="*/ 5288369 w 5913439"/>
              <a:gd name="connsiteY772" fmla="*/ 5038193 h 6857999"/>
              <a:gd name="connsiteX773" fmla="*/ 5287919 w 5913439"/>
              <a:gd name="connsiteY773" fmla="*/ 5040438 h 6857999"/>
              <a:gd name="connsiteX774" fmla="*/ 5286572 w 5913439"/>
              <a:gd name="connsiteY774" fmla="*/ 5043132 h 6857999"/>
              <a:gd name="connsiteX775" fmla="*/ 5285225 w 5913439"/>
              <a:gd name="connsiteY775" fmla="*/ 5045378 h 6857999"/>
              <a:gd name="connsiteX776" fmla="*/ 5283429 w 5913439"/>
              <a:gd name="connsiteY776" fmla="*/ 5047174 h 6857999"/>
              <a:gd name="connsiteX777" fmla="*/ 5281184 w 5913439"/>
              <a:gd name="connsiteY777" fmla="*/ 5048970 h 6857999"/>
              <a:gd name="connsiteX778" fmla="*/ 5278939 w 5913439"/>
              <a:gd name="connsiteY778" fmla="*/ 5050317 h 6857999"/>
              <a:gd name="connsiteX779" fmla="*/ 5275795 w 5913439"/>
              <a:gd name="connsiteY779" fmla="*/ 5051664 h 6857999"/>
              <a:gd name="connsiteX780" fmla="*/ 5269509 w 5913439"/>
              <a:gd name="connsiteY780" fmla="*/ 5053460 h 6857999"/>
              <a:gd name="connsiteX781" fmla="*/ 5261875 w 5913439"/>
              <a:gd name="connsiteY781" fmla="*/ 5055257 h 6857999"/>
              <a:gd name="connsiteX782" fmla="*/ 5253792 w 5913439"/>
              <a:gd name="connsiteY782" fmla="*/ 5056155 h 6857999"/>
              <a:gd name="connsiteX783" fmla="*/ 5235830 w 5913439"/>
              <a:gd name="connsiteY783" fmla="*/ 5057502 h 6857999"/>
              <a:gd name="connsiteX784" fmla="*/ 5217419 w 5913439"/>
              <a:gd name="connsiteY784" fmla="*/ 5058400 h 6857999"/>
              <a:gd name="connsiteX785" fmla="*/ 5203948 w 5913439"/>
              <a:gd name="connsiteY785" fmla="*/ 5076362 h 6857999"/>
              <a:gd name="connsiteX786" fmla="*/ 5197212 w 5913439"/>
              <a:gd name="connsiteY786" fmla="*/ 5085343 h 6857999"/>
              <a:gd name="connsiteX787" fmla="*/ 5190028 w 5913439"/>
              <a:gd name="connsiteY787" fmla="*/ 5093874 h 6857999"/>
              <a:gd name="connsiteX788" fmla="*/ 5182843 w 5913439"/>
              <a:gd name="connsiteY788" fmla="*/ 5102406 h 6857999"/>
              <a:gd name="connsiteX789" fmla="*/ 5175209 w 5913439"/>
              <a:gd name="connsiteY789" fmla="*/ 5110040 h 6857999"/>
              <a:gd name="connsiteX790" fmla="*/ 5167575 w 5913439"/>
              <a:gd name="connsiteY790" fmla="*/ 5117674 h 6857999"/>
              <a:gd name="connsiteX791" fmla="*/ 5159493 w 5913439"/>
              <a:gd name="connsiteY791" fmla="*/ 5123960 h 6857999"/>
              <a:gd name="connsiteX792" fmla="*/ 5150512 w 5913439"/>
              <a:gd name="connsiteY792" fmla="*/ 5129349 h 6857999"/>
              <a:gd name="connsiteX793" fmla="*/ 5146021 w 5913439"/>
              <a:gd name="connsiteY793" fmla="*/ 5132043 h 6857999"/>
              <a:gd name="connsiteX794" fmla="*/ 5141531 w 5913439"/>
              <a:gd name="connsiteY794" fmla="*/ 5134288 h 6857999"/>
              <a:gd name="connsiteX795" fmla="*/ 5137040 w 5913439"/>
              <a:gd name="connsiteY795" fmla="*/ 5136085 h 6857999"/>
              <a:gd name="connsiteX796" fmla="*/ 5132101 w 5913439"/>
              <a:gd name="connsiteY796" fmla="*/ 5137881 h 6857999"/>
              <a:gd name="connsiteX797" fmla="*/ 5127161 w 5913439"/>
              <a:gd name="connsiteY797" fmla="*/ 5139228 h 6857999"/>
              <a:gd name="connsiteX798" fmla="*/ 5121773 w 5913439"/>
              <a:gd name="connsiteY798" fmla="*/ 5140575 h 6857999"/>
              <a:gd name="connsiteX799" fmla="*/ 5116384 w 5913439"/>
              <a:gd name="connsiteY799" fmla="*/ 5141024 h 6857999"/>
              <a:gd name="connsiteX800" fmla="*/ 5110547 w 5913439"/>
              <a:gd name="connsiteY800" fmla="*/ 5141473 h 6857999"/>
              <a:gd name="connsiteX801" fmla="*/ 5104709 w 5913439"/>
              <a:gd name="connsiteY801" fmla="*/ 5141922 h 6857999"/>
              <a:gd name="connsiteX802" fmla="*/ 5098872 w 5913439"/>
              <a:gd name="connsiteY802" fmla="*/ 5141473 h 6857999"/>
              <a:gd name="connsiteX803" fmla="*/ 5093034 w 5913439"/>
              <a:gd name="connsiteY803" fmla="*/ 5141024 h 6857999"/>
              <a:gd name="connsiteX804" fmla="*/ 5086747 w 5913439"/>
              <a:gd name="connsiteY804" fmla="*/ 5140126 h 6857999"/>
              <a:gd name="connsiteX805" fmla="*/ 5080012 w 5913439"/>
              <a:gd name="connsiteY805" fmla="*/ 5138779 h 6857999"/>
              <a:gd name="connsiteX806" fmla="*/ 5072827 w 5913439"/>
              <a:gd name="connsiteY806" fmla="*/ 5136983 h 6857999"/>
              <a:gd name="connsiteX807" fmla="*/ 4999633 w 5913439"/>
              <a:gd name="connsiteY807" fmla="*/ 5142820 h 6857999"/>
              <a:gd name="connsiteX808" fmla="*/ 4942604 w 5913439"/>
              <a:gd name="connsiteY808" fmla="*/ 5149556 h 6857999"/>
              <a:gd name="connsiteX809" fmla="*/ 4913865 w 5913439"/>
              <a:gd name="connsiteY809" fmla="*/ 5153148 h 6857999"/>
              <a:gd name="connsiteX810" fmla="*/ 4885126 w 5913439"/>
              <a:gd name="connsiteY810" fmla="*/ 5155843 h 6857999"/>
              <a:gd name="connsiteX811" fmla="*/ 4856836 w 5913439"/>
              <a:gd name="connsiteY811" fmla="*/ 5158537 h 6857999"/>
              <a:gd name="connsiteX812" fmla="*/ 4828097 w 5913439"/>
              <a:gd name="connsiteY812" fmla="*/ 5160333 h 6857999"/>
              <a:gd name="connsiteX813" fmla="*/ 4799358 w 5913439"/>
              <a:gd name="connsiteY813" fmla="*/ 5162129 h 6857999"/>
              <a:gd name="connsiteX814" fmla="*/ 4770620 w 5913439"/>
              <a:gd name="connsiteY814" fmla="*/ 5163476 h 6857999"/>
              <a:gd name="connsiteX815" fmla="*/ 4741881 w 5913439"/>
              <a:gd name="connsiteY815" fmla="*/ 5163925 h 6857999"/>
              <a:gd name="connsiteX816" fmla="*/ 4713591 w 5913439"/>
              <a:gd name="connsiteY816" fmla="*/ 5164374 h 6857999"/>
              <a:gd name="connsiteX817" fmla="*/ 4684852 w 5913439"/>
              <a:gd name="connsiteY817" fmla="*/ 5163925 h 6857999"/>
              <a:gd name="connsiteX818" fmla="*/ 4656113 w 5913439"/>
              <a:gd name="connsiteY818" fmla="*/ 5162578 h 6857999"/>
              <a:gd name="connsiteX819" fmla="*/ 4627375 w 5913439"/>
              <a:gd name="connsiteY819" fmla="*/ 5160782 h 6857999"/>
              <a:gd name="connsiteX820" fmla="*/ 4599085 w 5913439"/>
              <a:gd name="connsiteY820" fmla="*/ 5158088 h 6857999"/>
              <a:gd name="connsiteX821" fmla="*/ 4570346 w 5913439"/>
              <a:gd name="connsiteY821" fmla="*/ 5154496 h 6857999"/>
              <a:gd name="connsiteX822" fmla="*/ 4541607 w 5913439"/>
              <a:gd name="connsiteY822" fmla="*/ 5149556 h 6857999"/>
              <a:gd name="connsiteX823" fmla="*/ 4538015 w 5913439"/>
              <a:gd name="connsiteY823" fmla="*/ 5149107 h 6857999"/>
              <a:gd name="connsiteX824" fmla="*/ 4534871 w 5913439"/>
              <a:gd name="connsiteY824" fmla="*/ 5149107 h 6857999"/>
              <a:gd name="connsiteX825" fmla="*/ 4531279 w 5913439"/>
              <a:gd name="connsiteY825" fmla="*/ 5149107 h 6857999"/>
              <a:gd name="connsiteX826" fmla="*/ 4528135 w 5913439"/>
              <a:gd name="connsiteY826" fmla="*/ 5149556 h 6857999"/>
              <a:gd name="connsiteX827" fmla="*/ 4521400 w 5913439"/>
              <a:gd name="connsiteY827" fmla="*/ 5151801 h 6857999"/>
              <a:gd name="connsiteX828" fmla="*/ 4515113 w 5913439"/>
              <a:gd name="connsiteY828" fmla="*/ 5154046 h 6857999"/>
              <a:gd name="connsiteX829" fmla="*/ 4509275 w 5913439"/>
              <a:gd name="connsiteY829" fmla="*/ 5156741 h 6857999"/>
              <a:gd name="connsiteX830" fmla="*/ 4503438 w 5913439"/>
              <a:gd name="connsiteY830" fmla="*/ 5159884 h 6857999"/>
              <a:gd name="connsiteX831" fmla="*/ 4491763 w 5913439"/>
              <a:gd name="connsiteY831" fmla="*/ 5166171 h 6857999"/>
              <a:gd name="connsiteX832" fmla="*/ 4485925 w 5913439"/>
              <a:gd name="connsiteY832" fmla="*/ 5168865 h 6857999"/>
              <a:gd name="connsiteX833" fmla="*/ 4479639 w 5913439"/>
              <a:gd name="connsiteY833" fmla="*/ 5171110 h 6857999"/>
              <a:gd name="connsiteX834" fmla="*/ 4473801 w 5913439"/>
              <a:gd name="connsiteY834" fmla="*/ 5172906 h 6857999"/>
              <a:gd name="connsiteX835" fmla="*/ 4467964 w 5913439"/>
              <a:gd name="connsiteY835" fmla="*/ 5173355 h 6857999"/>
              <a:gd name="connsiteX836" fmla="*/ 4464820 w 5913439"/>
              <a:gd name="connsiteY836" fmla="*/ 5173355 h 6857999"/>
              <a:gd name="connsiteX837" fmla="*/ 4461677 w 5913439"/>
              <a:gd name="connsiteY837" fmla="*/ 5172906 h 6857999"/>
              <a:gd name="connsiteX838" fmla="*/ 4458533 w 5913439"/>
              <a:gd name="connsiteY838" fmla="*/ 5172008 h 6857999"/>
              <a:gd name="connsiteX839" fmla="*/ 4455390 w 5913439"/>
              <a:gd name="connsiteY839" fmla="*/ 5171110 h 6857999"/>
              <a:gd name="connsiteX840" fmla="*/ 4452247 w 5913439"/>
              <a:gd name="connsiteY840" fmla="*/ 5169763 h 6857999"/>
              <a:gd name="connsiteX841" fmla="*/ 4449103 w 5913439"/>
              <a:gd name="connsiteY841" fmla="*/ 5167967 h 6857999"/>
              <a:gd name="connsiteX842" fmla="*/ 4445062 w 5913439"/>
              <a:gd name="connsiteY842" fmla="*/ 5165273 h 6857999"/>
              <a:gd name="connsiteX843" fmla="*/ 4441919 w 5913439"/>
              <a:gd name="connsiteY843" fmla="*/ 5162578 h 6857999"/>
              <a:gd name="connsiteX844" fmla="*/ 4438327 w 5913439"/>
              <a:gd name="connsiteY844" fmla="*/ 5164374 h 6857999"/>
              <a:gd name="connsiteX845" fmla="*/ 4434734 w 5913439"/>
              <a:gd name="connsiteY845" fmla="*/ 5165722 h 6857999"/>
              <a:gd name="connsiteX846" fmla="*/ 4431142 w 5913439"/>
              <a:gd name="connsiteY846" fmla="*/ 5166620 h 6857999"/>
              <a:gd name="connsiteX847" fmla="*/ 4427550 w 5913439"/>
              <a:gd name="connsiteY847" fmla="*/ 5167069 h 6857999"/>
              <a:gd name="connsiteX848" fmla="*/ 4420814 w 5913439"/>
              <a:gd name="connsiteY848" fmla="*/ 5167518 h 6857999"/>
              <a:gd name="connsiteX849" fmla="*/ 4414078 w 5913439"/>
              <a:gd name="connsiteY849" fmla="*/ 5167069 h 6857999"/>
              <a:gd name="connsiteX850" fmla="*/ 4395218 w 5913439"/>
              <a:gd name="connsiteY850" fmla="*/ 5169763 h 6857999"/>
              <a:gd name="connsiteX851" fmla="*/ 4376808 w 5913439"/>
              <a:gd name="connsiteY851" fmla="*/ 5171559 h 6857999"/>
              <a:gd name="connsiteX852" fmla="*/ 4357947 w 5913439"/>
              <a:gd name="connsiteY852" fmla="*/ 5173355 h 6857999"/>
              <a:gd name="connsiteX853" fmla="*/ 4339087 w 5913439"/>
              <a:gd name="connsiteY853" fmla="*/ 5174253 h 6857999"/>
              <a:gd name="connsiteX854" fmla="*/ 4320228 w 5913439"/>
              <a:gd name="connsiteY854" fmla="*/ 5175152 h 6857999"/>
              <a:gd name="connsiteX855" fmla="*/ 4301817 w 5913439"/>
              <a:gd name="connsiteY855" fmla="*/ 5175601 h 6857999"/>
              <a:gd name="connsiteX856" fmla="*/ 4264097 w 5913439"/>
              <a:gd name="connsiteY856" fmla="*/ 5175601 h 6857999"/>
              <a:gd name="connsiteX857" fmla="*/ 4188657 w 5913439"/>
              <a:gd name="connsiteY857" fmla="*/ 5175152 h 6857999"/>
              <a:gd name="connsiteX858" fmla="*/ 4150937 w 5913439"/>
              <a:gd name="connsiteY858" fmla="*/ 5175601 h 6857999"/>
              <a:gd name="connsiteX859" fmla="*/ 4132527 w 5913439"/>
              <a:gd name="connsiteY859" fmla="*/ 5176050 h 6857999"/>
              <a:gd name="connsiteX860" fmla="*/ 4113667 w 5913439"/>
              <a:gd name="connsiteY860" fmla="*/ 5176499 h 6857999"/>
              <a:gd name="connsiteX861" fmla="*/ 4093011 w 5913439"/>
              <a:gd name="connsiteY861" fmla="*/ 5176499 h 6857999"/>
              <a:gd name="connsiteX862" fmla="*/ 4000956 w 5913439"/>
              <a:gd name="connsiteY862" fmla="*/ 5177846 h 6857999"/>
              <a:gd name="connsiteX863" fmla="*/ 3955154 w 5913439"/>
              <a:gd name="connsiteY863" fmla="*/ 5179193 h 6857999"/>
              <a:gd name="connsiteX864" fmla="*/ 3932702 w 5913439"/>
              <a:gd name="connsiteY864" fmla="*/ 5180091 h 6857999"/>
              <a:gd name="connsiteX865" fmla="*/ 3909800 w 5913439"/>
              <a:gd name="connsiteY865" fmla="*/ 5180989 h 6857999"/>
              <a:gd name="connsiteX866" fmla="*/ 3901717 w 5913439"/>
              <a:gd name="connsiteY866" fmla="*/ 5181438 h 6857999"/>
              <a:gd name="connsiteX867" fmla="*/ 3894084 w 5913439"/>
              <a:gd name="connsiteY867" fmla="*/ 5181438 h 6857999"/>
              <a:gd name="connsiteX868" fmla="*/ 3886001 w 5913439"/>
              <a:gd name="connsiteY868" fmla="*/ 5180989 h 6857999"/>
              <a:gd name="connsiteX869" fmla="*/ 3879265 w 5913439"/>
              <a:gd name="connsiteY869" fmla="*/ 5180091 h 6857999"/>
              <a:gd name="connsiteX870" fmla="*/ 3872979 w 5913439"/>
              <a:gd name="connsiteY870" fmla="*/ 5178744 h 6857999"/>
              <a:gd name="connsiteX871" fmla="*/ 3867141 w 5913439"/>
              <a:gd name="connsiteY871" fmla="*/ 5176948 h 6857999"/>
              <a:gd name="connsiteX872" fmla="*/ 3861752 w 5913439"/>
              <a:gd name="connsiteY872" fmla="*/ 5174253 h 6857999"/>
              <a:gd name="connsiteX873" fmla="*/ 3857262 w 5913439"/>
              <a:gd name="connsiteY873" fmla="*/ 5171559 h 6857999"/>
              <a:gd name="connsiteX874" fmla="*/ 3852322 w 5913439"/>
              <a:gd name="connsiteY874" fmla="*/ 5167518 h 6857999"/>
              <a:gd name="connsiteX875" fmla="*/ 3848730 w 5913439"/>
              <a:gd name="connsiteY875" fmla="*/ 5163476 h 6857999"/>
              <a:gd name="connsiteX876" fmla="*/ 3845587 w 5913439"/>
              <a:gd name="connsiteY876" fmla="*/ 5158537 h 6857999"/>
              <a:gd name="connsiteX877" fmla="*/ 3843342 w 5913439"/>
              <a:gd name="connsiteY877" fmla="*/ 5152699 h 6857999"/>
              <a:gd name="connsiteX878" fmla="*/ 3841545 w 5913439"/>
              <a:gd name="connsiteY878" fmla="*/ 5145964 h 6857999"/>
              <a:gd name="connsiteX879" fmla="*/ 3840198 w 5913439"/>
              <a:gd name="connsiteY879" fmla="*/ 5138330 h 6857999"/>
              <a:gd name="connsiteX880" fmla="*/ 3839749 w 5913439"/>
              <a:gd name="connsiteY880" fmla="*/ 5130247 h 6857999"/>
              <a:gd name="connsiteX881" fmla="*/ 3840198 w 5913439"/>
              <a:gd name="connsiteY881" fmla="*/ 5121266 h 6857999"/>
              <a:gd name="connsiteX882" fmla="*/ 3828972 w 5913439"/>
              <a:gd name="connsiteY882" fmla="*/ 5139228 h 6857999"/>
              <a:gd name="connsiteX883" fmla="*/ 3828523 w 5913439"/>
              <a:gd name="connsiteY883" fmla="*/ 5145515 h 6857999"/>
              <a:gd name="connsiteX884" fmla="*/ 3828074 w 5913439"/>
              <a:gd name="connsiteY884" fmla="*/ 5151352 h 6857999"/>
              <a:gd name="connsiteX885" fmla="*/ 3827176 w 5913439"/>
              <a:gd name="connsiteY885" fmla="*/ 5156292 h 6857999"/>
              <a:gd name="connsiteX886" fmla="*/ 3826278 w 5913439"/>
              <a:gd name="connsiteY886" fmla="*/ 5160782 h 6857999"/>
              <a:gd name="connsiteX887" fmla="*/ 3824931 w 5913439"/>
              <a:gd name="connsiteY887" fmla="*/ 5164824 h 6857999"/>
              <a:gd name="connsiteX888" fmla="*/ 3823584 w 5913439"/>
              <a:gd name="connsiteY888" fmla="*/ 5168416 h 6857999"/>
              <a:gd name="connsiteX889" fmla="*/ 3821787 w 5913439"/>
              <a:gd name="connsiteY889" fmla="*/ 5171110 h 6857999"/>
              <a:gd name="connsiteX890" fmla="*/ 3819542 w 5913439"/>
              <a:gd name="connsiteY890" fmla="*/ 5173804 h 6857999"/>
              <a:gd name="connsiteX891" fmla="*/ 3817297 w 5913439"/>
              <a:gd name="connsiteY891" fmla="*/ 5175601 h 6857999"/>
              <a:gd name="connsiteX892" fmla="*/ 3814603 w 5913439"/>
              <a:gd name="connsiteY892" fmla="*/ 5177397 h 6857999"/>
              <a:gd name="connsiteX893" fmla="*/ 3812357 w 5913439"/>
              <a:gd name="connsiteY893" fmla="*/ 5178744 h 6857999"/>
              <a:gd name="connsiteX894" fmla="*/ 3809663 w 5913439"/>
              <a:gd name="connsiteY894" fmla="*/ 5180091 h 6857999"/>
              <a:gd name="connsiteX895" fmla="*/ 3806969 w 5913439"/>
              <a:gd name="connsiteY895" fmla="*/ 5180540 h 6857999"/>
              <a:gd name="connsiteX896" fmla="*/ 3803826 w 5913439"/>
              <a:gd name="connsiteY896" fmla="*/ 5180989 h 6857999"/>
              <a:gd name="connsiteX897" fmla="*/ 3797988 w 5913439"/>
              <a:gd name="connsiteY897" fmla="*/ 5181438 h 6857999"/>
              <a:gd name="connsiteX898" fmla="*/ 3791252 w 5913439"/>
              <a:gd name="connsiteY898" fmla="*/ 5180989 h 6857999"/>
              <a:gd name="connsiteX899" fmla="*/ 3784966 w 5913439"/>
              <a:gd name="connsiteY899" fmla="*/ 5180091 h 6857999"/>
              <a:gd name="connsiteX900" fmla="*/ 3770596 w 5913439"/>
              <a:gd name="connsiteY900" fmla="*/ 5177846 h 6857999"/>
              <a:gd name="connsiteX901" fmla="*/ 3764310 w 5913439"/>
              <a:gd name="connsiteY901" fmla="*/ 5176948 h 6857999"/>
              <a:gd name="connsiteX902" fmla="*/ 3757574 w 5913439"/>
              <a:gd name="connsiteY902" fmla="*/ 5176499 h 6857999"/>
              <a:gd name="connsiteX903" fmla="*/ 3751736 w 5913439"/>
              <a:gd name="connsiteY903" fmla="*/ 5176948 h 6857999"/>
              <a:gd name="connsiteX904" fmla="*/ 3748593 w 5913439"/>
              <a:gd name="connsiteY904" fmla="*/ 5177397 h 6857999"/>
              <a:gd name="connsiteX905" fmla="*/ 3745899 w 5913439"/>
              <a:gd name="connsiteY905" fmla="*/ 5177846 h 6857999"/>
              <a:gd name="connsiteX906" fmla="*/ 3705036 w 5913439"/>
              <a:gd name="connsiteY906" fmla="*/ 5181438 h 6857999"/>
              <a:gd name="connsiteX907" fmla="*/ 3711322 w 5913439"/>
              <a:gd name="connsiteY907" fmla="*/ 5186827 h 6857999"/>
              <a:gd name="connsiteX908" fmla="*/ 3717160 w 5913439"/>
              <a:gd name="connsiteY908" fmla="*/ 5192664 h 6857999"/>
              <a:gd name="connsiteX909" fmla="*/ 3723447 w 5913439"/>
              <a:gd name="connsiteY909" fmla="*/ 5197155 h 6857999"/>
              <a:gd name="connsiteX910" fmla="*/ 3729733 w 5913439"/>
              <a:gd name="connsiteY910" fmla="*/ 5201196 h 6857999"/>
              <a:gd name="connsiteX911" fmla="*/ 3736020 w 5913439"/>
              <a:gd name="connsiteY911" fmla="*/ 5205238 h 6857999"/>
              <a:gd name="connsiteX912" fmla="*/ 3742755 w 5913439"/>
              <a:gd name="connsiteY912" fmla="*/ 5208830 h 6857999"/>
              <a:gd name="connsiteX913" fmla="*/ 3749940 w 5913439"/>
              <a:gd name="connsiteY913" fmla="*/ 5211973 h 6857999"/>
              <a:gd name="connsiteX914" fmla="*/ 3756676 w 5913439"/>
              <a:gd name="connsiteY914" fmla="*/ 5214668 h 6857999"/>
              <a:gd name="connsiteX915" fmla="*/ 3763412 w 5913439"/>
              <a:gd name="connsiteY915" fmla="*/ 5217362 h 6857999"/>
              <a:gd name="connsiteX916" fmla="*/ 3770596 w 5913439"/>
              <a:gd name="connsiteY916" fmla="*/ 5219607 h 6857999"/>
              <a:gd name="connsiteX917" fmla="*/ 3784966 w 5913439"/>
              <a:gd name="connsiteY917" fmla="*/ 5223648 h 6857999"/>
              <a:gd name="connsiteX918" fmla="*/ 3799784 w 5913439"/>
              <a:gd name="connsiteY918" fmla="*/ 5227241 h 6857999"/>
              <a:gd name="connsiteX919" fmla="*/ 3814154 w 5913439"/>
              <a:gd name="connsiteY919" fmla="*/ 5230384 h 6857999"/>
              <a:gd name="connsiteX920" fmla="*/ 3844240 w 5913439"/>
              <a:gd name="connsiteY920" fmla="*/ 5235324 h 6857999"/>
              <a:gd name="connsiteX921" fmla="*/ 3859058 w 5913439"/>
              <a:gd name="connsiteY921" fmla="*/ 5238018 h 6857999"/>
              <a:gd name="connsiteX922" fmla="*/ 3873877 w 5913439"/>
              <a:gd name="connsiteY922" fmla="*/ 5241161 h 6857999"/>
              <a:gd name="connsiteX923" fmla="*/ 3888246 w 5913439"/>
              <a:gd name="connsiteY923" fmla="*/ 5244754 h 6857999"/>
              <a:gd name="connsiteX924" fmla="*/ 3902616 w 5913439"/>
              <a:gd name="connsiteY924" fmla="*/ 5249244 h 6857999"/>
              <a:gd name="connsiteX925" fmla="*/ 3909351 w 5913439"/>
              <a:gd name="connsiteY925" fmla="*/ 5251938 h 6857999"/>
              <a:gd name="connsiteX926" fmla="*/ 3916087 w 5913439"/>
              <a:gd name="connsiteY926" fmla="*/ 5255082 h 6857999"/>
              <a:gd name="connsiteX927" fmla="*/ 3922823 w 5913439"/>
              <a:gd name="connsiteY927" fmla="*/ 5258225 h 6857999"/>
              <a:gd name="connsiteX928" fmla="*/ 3930007 w 5913439"/>
              <a:gd name="connsiteY928" fmla="*/ 5262266 h 6857999"/>
              <a:gd name="connsiteX929" fmla="*/ 3938539 w 5913439"/>
              <a:gd name="connsiteY929" fmla="*/ 5263613 h 6857999"/>
              <a:gd name="connsiteX930" fmla="*/ 3947071 w 5913439"/>
              <a:gd name="connsiteY930" fmla="*/ 5265410 h 6857999"/>
              <a:gd name="connsiteX931" fmla="*/ 3955603 w 5913439"/>
              <a:gd name="connsiteY931" fmla="*/ 5267655 h 6857999"/>
              <a:gd name="connsiteX932" fmla="*/ 3963686 w 5913439"/>
              <a:gd name="connsiteY932" fmla="*/ 5270349 h 6857999"/>
              <a:gd name="connsiteX933" fmla="*/ 3972218 w 5913439"/>
              <a:gd name="connsiteY933" fmla="*/ 5273043 h 6857999"/>
              <a:gd name="connsiteX934" fmla="*/ 3979851 w 5913439"/>
              <a:gd name="connsiteY934" fmla="*/ 5276187 h 6857999"/>
              <a:gd name="connsiteX935" fmla="*/ 3987485 w 5913439"/>
              <a:gd name="connsiteY935" fmla="*/ 5279779 h 6857999"/>
              <a:gd name="connsiteX936" fmla="*/ 3995119 w 5913439"/>
              <a:gd name="connsiteY936" fmla="*/ 5283371 h 6857999"/>
              <a:gd name="connsiteX937" fmla="*/ 4002753 w 5913439"/>
              <a:gd name="connsiteY937" fmla="*/ 5287413 h 6857999"/>
              <a:gd name="connsiteX938" fmla="*/ 4010386 w 5913439"/>
              <a:gd name="connsiteY938" fmla="*/ 5291454 h 6857999"/>
              <a:gd name="connsiteX939" fmla="*/ 4024756 w 5913439"/>
              <a:gd name="connsiteY939" fmla="*/ 5301333 h 6857999"/>
              <a:gd name="connsiteX940" fmla="*/ 4038676 w 5913439"/>
              <a:gd name="connsiteY940" fmla="*/ 5311212 h 6857999"/>
              <a:gd name="connsiteX941" fmla="*/ 4052597 w 5913439"/>
              <a:gd name="connsiteY941" fmla="*/ 5321989 h 6857999"/>
              <a:gd name="connsiteX942" fmla="*/ 4055740 w 5913439"/>
              <a:gd name="connsiteY942" fmla="*/ 5327827 h 6857999"/>
              <a:gd name="connsiteX943" fmla="*/ 4058434 w 5913439"/>
              <a:gd name="connsiteY943" fmla="*/ 5333215 h 6857999"/>
              <a:gd name="connsiteX944" fmla="*/ 4060679 w 5913439"/>
              <a:gd name="connsiteY944" fmla="*/ 5339502 h 6857999"/>
              <a:gd name="connsiteX945" fmla="*/ 4062476 w 5913439"/>
              <a:gd name="connsiteY945" fmla="*/ 5345340 h 6857999"/>
              <a:gd name="connsiteX946" fmla="*/ 4063823 w 5913439"/>
              <a:gd name="connsiteY946" fmla="*/ 5351177 h 6857999"/>
              <a:gd name="connsiteX947" fmla="*/ 4065170 w 5913439"/>
              <a:gd name="connsiteY947" fmla="*/ 5356566 h 6857999"/>
              <a:gd name="connsiteX948" fmla="*/ 4066068 w 5913439"/>
              <a:gd name="connsiteY948" fmla="*/ 5362403 h 6857999"/>
              <a:gd name="connsiteX949" fmla="*/ 4066517 w 5913439"/>
              <a:gd name="connsiteY949" fmla="*/ 5368241 h 6857999"/>
              <a:gd name="connsiteX950" fmla="*/ 4066966 w 5913439"/>
              <a:gd name="connsiteY950" fmla="*/ 5379916 h 6857999"/>
              <a:gd name="connsiteX951" fmla="*/ 4066517 w 5913439"/>
              <a:gd name="connsiteY951" fmla="*/ 5391142 h 6857999"/>
              <a:gd name="connsiteX952" fmla="*/ 4065170 w 5913439"/>
              <a:gd name="connsiteY952" fmla="*/ 5402368 h 6857999"/>
              <a:gd name="connsiteX953" fmla="*/ 4063823 w 5913439"/>
              <a:gd name="connsiteY953" fmla="*/ 5414044 h 6857999"/>
              <a:gd name="connsiteX954" fmla="*/ 4061577 w 5913439"/>
              <a:gd name="connsiteY954" fmla="*/ 5425270 h 6857999"/>
              <a:gd name="connsiteX955" fmla="*/ 4058883 w 5913439"/>
              <a:gd name="connsiteY955" fmla="*/ 5436945 h 6857999"/>
              <a:gd name="connsiteX956" fmla="*/ 4053944 w 5913439"/>
              <a:gd name="connsiteY956" fmla="*/ 5459846 h 6857999"/>
              <a:gd name="connsiteX957" fmla="*/ 4051698 w 5913439"/>
              <a:gd name="connsiteY957" fmla="*/ 5471072 h 6857999"/>
              <a:gd name="connsiteX958" fmla="*/ 4049902 w 5913439"/>
              <a:gd name="connsiteY958" fmla="*/ 5482747 h 6857999"/>
              <a:gd name="connsiteX959" fmla="*/ 4048555 w 5913439"/>
              <a:gd name="connsiteY959" fmla="*/ 5493974 h 6857999"/>
              <a:gd name="connsiteX960" fmla="*/ 4048106 w 5913439"/>
              <a:gd name="connsiteY960" fmla="*/ 5505649 h 6857999"/>
              <a:gd name="connsiteX961" fmla="*/ 4049453 w 5913439"/>
              <a:gd name="connsiteY961" fmla="*/ 5517324 h 6857999"/>
              <a:gd name="connsiteX962" fmla="*/ 4050351 w 5913439"/>
              <a:gd name="connsiteY962" fmla="*/ 5529448 h 6857999"/>
              <a:gd name="connsiteX963" fmla="*/ 4050351 w 5913439"/>
              <a:gd name="connsiteY963" fmla="*/ 5541572 h 6857999"/>
              <a:gd name="connsiteX964" fmla="*/ 4049902 w 5913439"/>
              <a:gd name="connsiteY964" fmla="*/ 5553697 h 6857999"/>
              <a:gd name="connsiteX965" fmla="*/ 4048555 w 5913439"/>
              <a:gd name="connsiteY965" fmla="*/ 5566719 h 6857999"/>
              <a:gd name="connsiteX966" fmla="*/ 4046759 w 5913439"/>
              <a:gd name="connsiteY966" fmla="*/ 5579292 h 6857999"/>
              <a:gd name="connsiteX967" fmla="*/ 4044514 w 5913439"/>
              <a:gd name="connsiteY967" fmla="*/ 5591416 h 6857999"/>
              <a:gd name="connsiteX968" fmla="*/ 4041370 w 5913439"/>
              <a:gd name="connsiteY968" fmla="*/ 5604439 h 6857999"/>
              <a:gd name="connsiteX969" fmla="*/ 4037329 w 5913439"/>
              <a:gd name="connsiteY969" fmla="*/ 5617012 h 6857999"/>
              <a:gd name="connsiteX970" fmla="*/ 4033288 w 5913439"/>
              <a:gd name="connsiteY970" fmla="*/ 5630034 h 6857999"/>
              <a:gd name="connsiteX971" fmla="*/ 4028797 w 5913439"/>
              <a:gd name="connsiteY971" fmla="*/ 5642158 h 6857999"/>
              <a:gd name="connsiteX972" fmla="*/ 4023858 w 5913439"/>
              <a:gd name="connsiteY972" fmla="*/ 5654283 h 6857999"/>
              <a:gd name="connsiteX973" fmla="*/ 4018469 w 5913439"/>
              <a:gd name="connsiteY973" fmla="*/ 5666856 h 6857999"/>
              <a:gd name="connsiteX974" fmla="*/ 4012632 w 5913439"/>
              <a:gd name="connsiteY974" fmla="*/ 5678980 h 6857999"/>
              <a:gd name="connsiteX975" fmla="*/ 4006345 w 5913439"/>
              <a:gd name="connsiteY975" fmla="*/ 5690655 h 6857999"/>
              <a:gd name="connsiteX976" fmla="*/ 3998711 w 5913439"/>
              <a:gd name="connsiteY976" fmla="*/ 5701881 h 6857999"/>
              <a:gd name="connsiteX977" fmla="*/ 3991526 w 5913439"/>
              <a:gd name="connsiteY977" fmla="*/ 5713557 h 6857999"/>
              <a:gd name="connsiteX978" fmla="*/ 3984342 w 5913439"/>
              <a:gd name="connsiteY978" fmla="*/ 5724783 h 6857999"/>
              <a:gd name="connsiteX979" fmla="*/ 3976259 w 5913439"/>
              <a:gd name="connsiteY979" fmla="*/ 5735560 h 6857999"/>
              <a:gd name="connsiteX980" fmla="*/ 3968176 w 5913439"/>
              <a:gd name="connsiteY980" fmla="*/ 5745888 h 6857999"/>
              <a:gd name="connsiteX981" fmla="*/ 3959195 w 5913439"/>
              <a:gd name="connsiteY981" fmla="*/ 5756216 h 6857999"/>
              <a:gd name="connsiteX982" fmla="*/ 3950214 w 5913439"/>
              <a:gd name="connsiteY982" fmla="*/ 5765646 h 6857999"/>
              <a:gd name="connsiteX983" fmla="*/ 3941233 w 5913439"/>
              <a:gd name="connsiteY983" fmla="*/ 5774627 h 6857999"/>
              <a:gd name="connsiteX984" fmla="*/ 3931803 w 5913439"/>
              <a:gd name="connsiteY984" fmla="*/ 5783608 h 6857999"/>
              <a:gd name="connsiteX985" fmla="*/ 3921475 w 5913439"/>
              <a:gd name="connsiteY985" fmla="*/ 5791690 h 6857999"/>
              <a:gd name="connsiteX986" fmla="*/ 3911596 w 5913439"/>
              <a:gd name="connsiteY986" fmla="*/ 5799324 h 6857999"/>
              <a:gd name="connsiteX987" fmla="*/ 3901717 w 5913439"/>
              <a:gd name="connsiteY987" fmla="*/ 5806509 h 6857999"/>
              <a:gd name="connsiteX988" fmla="*/ 3890940 w 5913439"/>
              <a:gd name="connsiteY988" fmla="*/ 5813245 h 6857999"/>
              <a:gd name="connsiteX989" fmla="*/ 3880612 w 5913439"/>
              <a:gd name="connsiteY989" fmla="*/ 5819082 h 6857999"/>
              <a:gd name="connsiteX990" fmla="*/ 3869835 w 5913439"/>
              <a:gd name="connsiteY990" fmla="*/ 5824022 h 6857999"/>
              <a:gd name="connsiteX991" fmla="*/ 3859058 w 5913439"/>
              <a:gd name="connsiteY991" fmla="*/ 5828512 h 6857999"/>
              <a:gd name="connsiteX992" fmla="*/ 3847832 w 5913439"/>
              <a:gd name="connsiteY992" fmla="*/ 5832554 h 6857999"/>
              <a:gd name="connsiteX993" fmla="*/ 3844240 w 5913439"/>
              <a:gd name="connsiteY993" fmla="*/ 5835248 h 6857999"/>
              <a:gd name="connsiteX994" fmla="*/ 3840198 w 5913439"/>
              <a:gd name="connsiteY994" fmla="*/ 5837044 h 6857999"/>
              <a:gd name="connsiteX995" fmla="*/ 3836157 w 5913439"/>
              <a:gd name="connsiteY995" fmla="*/ 5837493 h 6857999"/>
              <a:gd name="connsiteX996" fmla="*/ 3831666 w 5913439"/>
              <a:gd name="connsiteY996" fmla="*/ 5837044 h 6857999"/>
              <a:gd name="connsiteX997" fmla="*/ 3825829 w 5913439"/>
              <a:gd name="connsiteY997" fmla="*/ 5841085 h 6857999"/>
              <a:gd name="connsiteX998" fmla="*/ 3819093 w 5913439"/>
              <a:gd name="connsiteY998" fmla="*/ 5844678 h 6857999"/>
              <a:gd name="connsiteX999" fmla="*/ 3812357 w 5913439"/>
              <a:gd name="connsiteY999" fmla="*/ 5847372 h 6857999"/>
              <a:gd name="connsiteX1000" fmla="*/ 3805173 w 5913439"/>
              <a:gd name="connsiteY1000" fmla="*/ 5849617 h 6857999"/>
              <a:gd name="connsiteX1001" fmla="*/ 3797988 w 5913439"/>
              <a:gd name="connsiteY1001" fmla="*/ 5851413 h 6857999"/>
              <a:gd name="connsiteX1002" fmla="*/ 3790803 w 5913439"/>
              <a:gd name="connsiteY1002" fmla="*/ 5852312 h 6857999"/>
              <a:gd name="connsiteX1003" fmla="*/ 3774638 w 5913439"/>
              <a:gd name="connsiteY1003" fmla="*/ 5854108 h 6857999"/>
              <a:gd name="connsiteX1004" fmla="*/ 3758472 w 5913439"/>
              <a:gd name="connsiteY1004" fmla="*/ 5855904 h 6857999"/>
              <a:gd name="connsiteX1005" fmla="*/ 3749491 w 5913439"/>
              <a:gd name="connsiteY1005" fmla="*/ 5856802 h 6857999"/>
              <a:gd name="connsiteX1006" fmla="*/ 3740061 w 5913439"/>
              <a:gd name="connsiteY1006" fmla="*/ 5858149 h 6857999"/>
              <a:gd name="connsiteX1007" fmla="*/ 3731080 w 5913439"/>
              <a:gd name="connsiteY1007" fmla="*/ 5859945 h 6857999"/>
              <a:gd name="connsiteX1008" fmla="*/ 3721650 w 5913439"/>
              <a:gd name="connsiteY1008" fmla="*/ 5862190 h 6857999"/>
              <a:gd name="connsiteX1009" fmla="*/ 3712220 w 5913439"/>
              <a:gd name="connsiteY1009" fmla="*/ 5865334 h 6857999"/>
              <a:gd name="connsiteX1010" fmla="*/ 3701443 w 5913439"/>
              <a:gd name="connsiteY1010" fmla="*/ 5868926 h 6857999"/>
              <a:gd name="connsiteX1011" fmla="*/ 3724794 w 5913439"/>
              <a:gd name="connsiteY1011" fmla="*/ 5874315 h 6857999"/>
              <a:gd name="connsiteX1012" fmla="*/ 3747695 w 5913439"/>
              <a:gd name="connsiteY1012" fmla="*/ 5879254 h 6857999"/>
              <a:gd name="connsiteX1013" fmla="*/ 3792150 w 5913439"/>
              <a:gd name="connsiteY1013" fmla="*/ 5889133 h 6857999"/>
              <a:gd name="connsiteX1014" fmla="*/ 3835259 w 5913439"/>
              <a:gd name="connsiteY1014" fmla="*/ 5898114 h 6857999"/>
              <a:gd name="connsiteX1015" fmla="*/ 3877020 w 5913439"/>
              <a:gd name="connsiteY1015" fmla="*/ 5906646 h 6857999"/>
              <a:gd name="connsiteX1016" fmla="*/ 3897676 w 5913439"/>
              <a:gd name="connsiteY1016" fmla="*/ 5911136 h 6857999"/>
              <a:gd name="connsiteX1017" fmla="*/ 3917883 w 5913439"/>
              <a:gd name="connsiteY1017" fmla="*/ 5916076 h 6857999"/>
              <a:gd name="connsiteX1018" fmla="*/ 3938090 w 5913439"/>
              <a:gd name="connsiteY1018" fmla="*/ 5921464 h 6857999"/>
              <a:gd name="connsiteX1019" fmla="*/ 3957848 w 5913439"/>
              <a:gd name="connsiteY1019" fmla="*/ 5927302 h 6857999"/>
              <a:gd name="connsiteX1020" fmla="*/ 3977157 w 5913439"/>
              <a:gd name="connsiteY1020" fmla="*/ 5933140 h 6857999"/>
              <a:gd name="connsiteX1021" fmla="*/ 3996466 w 5913439"/>
              <a:gd name="connsiteY1021" fmla="*/ 5939426 h 6857999"/>
              <a:gd name="connsiteX1022" fmla="*/ 4015775 w 5913439"/>
              <a:gd name="connsiteY1022" fmla="*/ 5946611 h 6857999"/>
              <a:gd name="connsiteX1023" fmla="*/ 4034186 w 5913439"/>
              <a:gd name="connsiteY1023" fmla="*/ 5954245 h 6857999"/>
              <a:gd name="connsiteX1024" fmla="*/ 4442368 w 5913439"/>
              <a:gd name="connsiteY1024" fmla="*/ 6056627 h 6857999"/>
              <a:gd name="connsiteX1025" fmla="*/ 4442368 w 5913439"/>
              <a:gd name="connsiteY1025" fmla="*/ 6056178 h 6857999"/>
              <a:gd name="connsiteX1026" fmla="*/ 4457187 w 5913439"/>
              <a:gd name="connsiteY1026" fmla="*/ 6057974 h 6857999"/>
              <a:gd name="connsiteX1027" fmla="*/ 4472005 w 5913439"/>
              <a:gd name="connsiteY1027" fmla="*/ 6059770 h 6857999"/>
              <a:gd name="connsiteX1028" fmla="*/ 4501193 w 5913439"/>
              <a:gd name="connsiteY1028" fmla="*/ 6064710 h 6857999"/>
              <a:gd name="connsiteX1029" fmla="*/ 4530381 w 5913439"/>
              <a:gd name="connsiteY1029" fmla="*/ 6070547 h 6857999"/>
              <a:gd name="connsiteX1030" fmla="*/ 4558671 w 5913439"/>
              <a:gd name="connsiteY1030" fmla="*/ 6077283 h 6857999"/>
              <a:gd name="connsiteX1031" fmla="*/ 4586961 w 5913439"/>
              <a:gd name="connsiteY1031" fmla="*/ 6084468 h 6857999"/>
              <a:gd name="connsiteX1032" fmla="*/ 4615251 w 5913439"/>
              <a:gd name="connsiteY1032" fmla="*/ 6092551 h 6857999"/>
              <a:gd name="connsiteX1033" fmla="*/ 4643091 w 5913439"/>
              <a:gd name="connsiteY1033" fmla="*/ 6101532 h 6857999"/>
              <a:gd name="connsiteX1034" fmla="*/ 4670483 w 5913439"/>
              <a:gd name="connsiteY1034" fmla="*/ 6111410 h 6857999"/>
              <a:gd name="connsiteX1035" fmla="*/ 4697874 w 5913439"/>
              <a:gd name="connsiteY1035" fmla="*/ 6121289 h 6857999"/>
              <a:gd name="connsiteX1036" fmla="*/ 4725266 w 5913439"/>
              <a:gd name="connsiteY1036" fmla="*/ 6131618 h 6857999"/>
              <a:gd name="connsiteX1037" fmla="*/ 4752658 w 5913439"/>
              <a:gd name="connsiteY1037" fmla="*/ 6142844 h 6857999"/>
              <a:gd name="connsiteX1038" fmla="*/ 4779601 w 5913439"/>
              <a:gd name="connsiteY1038" fmla="*/ 6154070 h 6857999"/>
              <a:gd name="connsiteX1039" fmla="*/ 4833935 w 5913439"/>
              <a:gd name="connsiteY1039" fmla="*/ 6177420 h 6857999"/>
              <a:gd name="connsiteX1040" fmla="*/ 4887371 w 5913439"/>
              <a:gd name="connsiteY1040" fmla="*/ 6201669 h 6857999"/>
              <a:gd name="connsiteX1041" fmla="*/ 4892311 w 5913439"/>
              <a:gd name="connsiteY1041" fmla="*/ 6203914 h 6857999"/>
              <a:gd name="connsiteX1042" fmla="*/ 4897250 w 5913439"/>
              <a:gd name="connsiteY1042" fmla="*/ 6206608 h 6857999"/>
              <a:gd name="connsiteX1043" fmla="*/ 4900394 w 5913439"/>
              <a:gd name="connsiteY1043" fmla="*/ 6209302 h 6857999"/>
              <a:gd name="connsiteX1044" fmla="*/ 4903088 w 5913439"/>
              <a:gd name="connsiteY1044" fmla="*/ 6211548 h 6857999"/>
              <a:gd name="connsiteX1045" fmla="*/ 4905333 w 5913439"/>
              <a:gd name="connsiteY1045" fmla="*/ 6214242 h 6857999"/>
              <a:gd name="connsiteX1046" fmla="*/ 4906680 w 5913439"/>
              <a:gd name="connsiteY1046" fmla="*/ 6217834 h 6857999"/>
              <a:gd name="connsiteX1047" fmla="*/ 4907578 w 5913439"/>
              <a:gd name="connsiteY1047" fmla="*/ 6220528 h 6857999"/>
              <a:gd name="connsiteX1048" fmla="*/ 4908027 w 5913439"/>
              <a:gd name="connsiteY1048" fmla="*/ 6223223 h 6857999"/>
              <a:gd name="connsiteX1049" fmla="*/ 4908476 w 5913439"/>
              <a:gd name="connsiteY1049" fmla="*/ 6225917 h 6857999"/>
              <a:gd name="connsiteX1050" fmla="*/ 4908476 w 5913439"/>
              <a:gd name="connsiteY1050" fmla="*/ 6229060 h 6857999"/>
              <a:gd name="connsiteX1051" fmla="*/ 4907578 w 5913439"/>
              <a:gd name="connsiteY1051" fmla="*/ 6234898 h 6857999"/>
              <a:gd name="connsiteX1052" fmla="*/ 4906680 w 5913439"/>
              <a:gd name="connsiteY1052" fmla="*/ 6241634 h 6857999"/>
              <a:gd name="connsiteX1053" fmla="*/ 4906231 w 5913439"/>
              <a:gd name="connsiteY1053" fmla="*/ 6247920 h 6857999"/>
              <a:gd name="connsiteX1054" fmla="*/ 4906680 w 5913439"/>
              <a:gd name="connsiteY1054" fmla="*/ 6277557 h 6857999"/>
              <a:gd name="connsiteX1055" fmla="*/ 4907578 w 5913439"/>
              <a:gd name="connsiteY1055" fmla="*/ 6306745 h 6857999"/>
              <a:gd name="connsiteX1056" fmla="*/ 4909375 w 5913439"/>
              <a:gd name="connsiteY1056" fmla="*/ 6365121 h 6857999"/>
              <a:gd name="connsiteX1057" fmla="*/ 4911620 w 5913439"/>
              <a:gd name="connsiteY1057" fmla="*/ 6391166 h 6857999"/>
              <a:gd name="connsiteX1058" fmla="*/ 4912967 w 5913439"/>
              <a:gd name="connsiteY1058" fmla="*/ 6404637 h 6857999"/>
              <a:gd name="connsiteX1059" fmla="*/ 4914314 w 5913439"/>
              <a:gd name="connsiteY1059" fmla="*/ 6417659 h 6857999"/>
              <a:gd name="connsiteX1060" fmla="*/ 4914763 w 5913439"/>
              <a:gd name="connsiteY1060" fmla="*/ 6430682 h 6857999"/>
              <a:gd name="connsiteX1061" fmla="*/ 4914763 w 5913439"/>
              <a:gd name="connsiteY1061" fmla="*/ 6443704 h 6857999"/>
              <a:gd name="connsiteX1062" fmla="*/ 4914314 w 5913439"/>
              <a:gd name="connsiteY1062" fmla="*/ 6455828 h 6857999"/>
              <a:gd name="connsiteX1063" fmla="*/ 4912518 w 5913439"/>
              <a:gd name="connsiteY1063" fmla="*/ 6467952 h 6857999"/>
              <a:gd name="connsiteX1064" fmla="*/ 4911620 w 5913439"/>
              <a:gd name="connsiteY1064" fmla="*/ 6474239 h 6857999"/>
              <a:gd name="connsiteX1065" fmla="*/ 4909824 w 5913439"/>
              <a:gd name="connsiteY1065" fmla="*/ 6480076 h 6857999"/>
              <a:gd name="connsiteX1066" fmla="*/ 4908027 w 5913439"/>
              <a:gd name="connsiteY1066" fmla="*/ 6485914 h 6857999"/>
              <a:gd name="connsiteX1067" fmla="*/ 4906231 w 5913439"/>
              <a:gd name="connsiteY1067" fmla="*/ 6491303 h 6857999"/>
              <a:gd name="connsiteX1068" fmla="*/ 4903537 w 5913439"/>
              <a:gd name="connsiteY1068" fmla="*/ 6497140 h 6857999"/>
              <a:gd name="connsiteX1069" fmla="*/ 4900843 w 5913439"/>
              <a:gd name="connsiteY1069" fmla="*/ 6502529 h 6857999"/>
              <a:gd name="connsiteX1070" fmla="*/ 4897699 w 5913439"/>
              <a:gd name="connsiteY1070" fmla="*/ 6507468 h 6857999"/>
              <a:gd name="connsiteX1071" fmla="*/ 4894107 w 5913439"/>
              <a:gd name="connsiteY1071" fmla="*/ 6512857 h 6857999"/>
              <a:gd name="connsiteX1072" fmla="*/ 4889617 w 5913439"/>
              <a:gd name="connsiteY1072" fmla="*/ 6517796 h 6857999"/>
              <a:gd name="connsiteX1073" fmla="*/ 4885126 w 5913439"/>
              <a:gd name="connsiteY1073" fmla="*/ 6522736 h 6857999"/>
              <a:gd name="connsiteX1074" fmla="*/ 4880187 w 5913439"/>
              <a:gd name="connsiteY1074" fmla="*/ 6527226 h 6857999"/>
              <a:gd name="connsiteX1075" fmla="*/ 4874798 w 5913439"/>
              <a:gd name="connsiteY1075" fmla="*/ 6531717 h 6857999"/>
              <a:gd name="connsiteX1076" fmla="*/ 4868960 w 5913439"/>
              <a:gd name="connsiteY1076" fmla="*/ 6536207 h 6857999"/>
              <a:gd name="connsiteX1077" fmla="*/ 4862225 w 5913439"/>
              <a:gd name="connsiteY1077" fmla="*/ 6540249 h 6857999"/>
              <a:gd name="connsiteX1078" fmla="*/ 4854591 w 5913439"/>
              <a:gd name="connsiteY1078" fmla="*/ 6544290 h 6857999"/>
              <a:gd name="connsiteX1079" fmla="*/ 4847406 w 5913439"/>
              <a:gd name="connsiteY1079" fmla="*/ 6548331 h 6857999"/>
              <a:gd name="connsiteX1080" fmla="*/ 4847406 w 5913439"/>
              <a:gd name="connsiteY1080" fmla="*/ 6551924 h 6857999"/>
              <a:gd name="connsiteX1081" fmla="*/ 4848304 w 5913439"/>
              <a:gd name="connsiteY1081" fmla="*/ 6555965 h 6857999"/>
              <a:gd name="connsiteX1082" fmla="*/ 4849202 w 5913439"/>
              <a:gd name="connsiteY1082" fmla="*/ 6559557 h 6857999"/>
              <a:gd name="connsiteX1083" fmla="*/ 4850550 w 5913439"/>
              <a:gd name="connsiteY1083" fmla="*/ 6563599 h 6857999"/>
              <a:gd name="connsiteX1084" fmla="*/ 4853693 w 5913439"/>
              <a:gd name="connsiteY1084" fmla="*/ 6570784 h 6857999"/>
              <a:gd name="connsiteX1085" fmla="*/ 4857734 w 5913439"/>
              <a:gd name="connsiteY1085" fmla="*/ 6577968 h 6857999"/>
              <a:gd name="connsiteX1086" fmla="*/ 4862225 w 5913439"/>
              <a:gd name="connsiteY1086" fmla="*/ 6585602 h 6857999"/>
              <a:gd name="connsiteX1087" fmla="*/ 4866715 w 5913439"/>
              <a:gd name="connsiteY1087" fmla="*/ 6592338 h 6857999"/>
              <a:gd name="connsiteX1088" fmla="*/ 4871206 w 5913439"/>
              <a:gd name="connsiteY1088" fmla="*/ 6599522 h 6857999"/>
              <a:gd name="connsiteX1089" fmla="*/ 4875247 w 5913439"/>
              <a:gd name="connsiteY1089" fmla="*/ 6606707 h 6857999"/>
              <a:gd name="connsiteX1090" fmla="*/ 4878839 w 5913439"/>
              <a:gd name="connsiteY1090" fmla="*/ 6613892 h 6857999"/>
              <a:gd name="connsiteX1091" fmla="*/ 4881983 w 5913439"/>
              <a:gd name="connsiteY1091" fmla="*/ 6621526 h 6857999"/>
              <a:gd name="connsiteX1092" fmla="*/ 4882881 w 5913439"/>
              <a:gd name="connsiteY1092" fmla="*/ 6625567 h 6857999"/>
              <a:gd name="connsiteX1093" fmla="*/ 4883779 w 5913439"/>
              <a:gd name="connsiteY1093" fmla="*/ 6629159 h 6857999"/>
              <a:gd name="connsiteX1094" fmla="*/ 4884228 w 5913439"/>
              <a:gd name="connsiteY1094" fmla="*/ 6633201 h 6857999"/>
              <a:gd name="connsiteX1095" fmla="*/ 4884677 w 5913439"/>
              <a:gd name="connsiteY1095" fmla="*/ 6636793 h 6857999"/>
              <a:gd name="connsiteX1096" fmla="*/ 4884228 w 5913439"/>
              <a:gd name="connsiteY1096" fmla="*/ 6640835 h 6857999"/>
              <a:gd name="connsiteX1097" fmla="*/ 4883779 w 5913439"/>
              <a:gd name="connsiteY1097" fmla="*/ 6644876 h 6857999"/>
              <a:gd name="connsiteX1098" fmla="*/ 4882881 w 5913439"/>
              <a:gd name="connsiteY1098" fmla="*/ 6648917 h 6857999"/>
              <a:gd name="connsiteX1099" fmla="*/ 4881534 w 5913439"/>
              <a:gd name="connsiteY1099" fmla="*/ 6653408 h 6857999"/>
              <a:gd name="connsiteX1100" fmla="*/ 4879738 w 5913439"/>
              <a:gd name="connsiteY1100" fmla="*/ 6657898 h 6857999"/>
              <a:gd name="connsiteX1101" fmla="*/ 4877043 w 5913439"/>
              <a:gd name="connsiteY1101" fmla="*/ 6662389 h 6857999"/>
              <a:gd name="connsiteX1102" fmla="*/ 4874349 w 5913439"/>
              <a:gd name="connsiteY1102" fmla="*/ 6666879 h 6857999"/>
              <a:gd name="connsiteX1103" fmla="*/ 4870757 w 5913439"/>
              <a:gd name="connsiteY1103" fmla="*/ 6671370 h 6857999"/>
              <a:gd name="connsiteX1104" fmla="*/ 4875247 w 5913439"/>
              <a:gd name="connsiteY1104" fmla="*/ 6677656 h 6857999"/>
              <a:gd name="connsiteX1105" fmla="*/ 4879738 w 5913439"/>
              <a:gd name="connsiteY1105" fmla="*/ 6684392 h 6857999"/>
              <a:gd name="connsiteX1106" fmla="*/ 4881983 w 5913439"/>
              <a:gd name="connsiteY1106" fmla="*/ 6687535 h 6857999"/>
              <a:gd name="connsiteX1107" fmla="*/ 4884677 w 5913439"/>
              <a:gd name="connsiteY1107" fmla="*/ 6690230 h 6857999"/>
              <a:gd name="connsiteX1108" fmla="*/ 4887371 w 5913439"/>
              <a:gd name="connsiteY1108" fmla="*/ 6692475 h 6857999"/>
              <a:gd name="connsiteX1109" fmla="*/ 4890066 w 5913439"/>
              <a:gd name="connsiteY1109" fmla="*/ 6693822 h 6857999"/>
              <a:gd name="connsiteX1110" fmla="*/ 4920152 w 5913439"/>
              <a:gd name="connsiteY1110" fmla="*/ 6706395 h 6857999"/>
              <a:gd name="connsiteX1111" fmla="*/ 4946196 w 5913439"/>
              <a:gd name="connsiteY1111" fmla="*/ 6717621 h 6857999"/>
              <a:gd name="connsiteX1112" fmla="*/ 4969098 w 5913439"/>
              <a:gd name="connsiteY1112" fmla="*/ 6727500 h 6857999"/>
              <a:gd name="connsiteX1113" fmla="*/ 4987957 w 5913439"/>
              <a:gd name="connsiteY1113" fmla="*/ 6737379 h 6857999"/>
              <a:gd name="connsiteX1114" fmla="*/ 4996489 w 5913439"/>
              <a:gd name="connsiteY1114" fmla="*/ 6741870 h 6857999"/>
              <a:gd name="connsiteX1115" fmla="*/ 5004123 w 5913439"/>
              <a:gd name="connsiteY1115" fmla="*/ 6746360 h 6857999"/>
              <a:gd name="connsiteX1116" fmla="*/ 5011757 w 5913439"/>
              <a:gd name="connsiteY1116" fmla="*/ 6750851 h 6857999"/>
              <a:gd name="connsiteX1117" fmla="*/ 5018043 w 5913439"/>
              <a:gd name="connsiteY1117" fmla="*/ 6755790 h 6857999"/>
              <a:gd name="connsiteX1118" fmla="*/ 5023881 w 5913439"/>
              <a:gd name="connsiteY1118" fmla="*/ 6760730 h 6857999"/>
              <a:gd name="connsiteX1119" fmla="*/ 5028821 w 5913439"/>
              <a:gd name="connsiteY1119" fmla="*/ 6765669 h 6857999"/>
              <a:gd name="connsiteX1120" fmla="*/ 5033311 w 5913439"/>
              <a:gd name="connsiteY1120" fmla="*/ 6771507 h 6857999"/>
              <a:gd name="connsiteX1121" fmla="*/ 5037352 w 5913439"/>
              <a:gd name="connsiteY1121" fmla="*/ 6776895 h 6857999"/>
              <a:gd name="connsiteX1122" fmla="*/ 5040945 w 5913439"/>
              <a:gd name="connsiteY1122" fmla="*/ 6782733 h 6857999"/>
              <a:gd name="connsiteX1123" fmla="*/ 5044537 w 5913439"/>
              <a:gd name="connsiteY1123" fmla="*/ 6788570 h 6857999"/>
              <a:gd name="connsiteX1124" fmla="*/ 5047231 w 5913439"/>
              <a:gd name="connsiteY1124" fmla="*/ 6795306 h 6857999"/>
              <a:gd name="connsiteX1125" fmla="*/ 5049028 w 5913439"/>
              <a:gd name="connsiteY1125" fmla="*/ 6802042 h 6857999"/>
              <a:gd name="connsiteX1126" fmla="*/ 5050824 w 5913439"/>
              <a:gd name="connsiteY1126" fmla="*/ 6810125 h 6857999"/>
              <a:gd name="connsiteX1127" fmla="*/ 5052171 w 5913439"/>
              <a:gd name="connsiteY1127" fmla="*/ 6818207 h 6857999"/>
              <a:gd name="connsiteX1128" fmla="*/ 5053518 w 5913439"/>
              <a:gd name="connsiteY1128" fmla="*/ 6826739 h 6857999"/>
              <a:gd name="connsiteX1129" fmla="*/ 5053967 w 5913439"/>
              <a:gd name="connsiteY1129" fmla="*/ 6835720 h 6857999"/>
              <a:gd name="connsiteX1130" fmla="*/ 5054416 w 5913439"/>
              <a:gd name="connsiteY1130" fmla="*/ 6846048 h 6857999"/>
              <a:gd name="connsiteX1131" fmla="*/ 5054865 w 5913439"/>
              <a:gd name="connsiteY1131" fmla="*/ 6856376 h 6857999"/>
              <a:gd name="connsiteX1132" fmla="*/ 5054835 w 5913439"/>
              <a:gd name="connsiteY1132" fmla="*/ 6857999 h 6857999"/>
              <a:gd name="connsiteX1133" fmla="*/ 0 w 5913439"/>
              <a:gd name="connsiteY113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Lst>
            <a:rect l="l" t="t" r="r" b="b"/>
            <a:pathLst>
              <a:path w="5913439" h="6857999">
                <a:moveTo>
                  <a:pt x="0" y="0"/>
                </a:moveTo>
                <a:lnTo>
                  <a:pt x="5786218" y="0"/>
                </a:lnTo>
                <a:lnTo>
                  <a:pt x="5788155" y="805"/>
                </a:lnTo>
                <a:lnTo>
                  <a:pt x="5805219" y="8439"/>
                </a:lnTo>
                <a:lnTo>
                  <a:pt x="5822732" y="14726"/>
                </a:lnTo>
                <a:lnTo>
                  <a:pt x="5840245" y="20563"/>
                </a:lnTo>
                <a:lnTo>
                  <a:pt x="5848777" y="23258"/>
                </a:lnTo>
                <a:lnTo>
                  <a:pt x="5858206" y="25503"/>
                </a:lnTo>
                <a:lnTo>
                  <a:pt x="5866738" y="27299"/>
                </a:lnTo>
                <a:lnTo>
                  <a:pt x="5875719" y="28646"/>
                </a:lnTo>
                <a:lnTo>
                  <a:pt x="5885149" y="29993"/>
                </a:lnTo>
                <a:lnTo>
                  <a:pt x="5894130" y="30891"/>
                </a:lnTo>
                <a:lnTo>
                  <a:pt x="5896375" y="30891"/>
                </a:lnTo>
                <a:lnTo>
                  <a:pt x="5898621" y="31790"/>
                </a:lnTo>
                <a:lnTo>
                  <a:pt x="5900417" y="33137"/>
                </a:lnTo>
                <a:lnTo>
                  <a:pt x="5902662" y="34484"/>
                </a:lnTo>
                <a:lnTo>
                  <a:pt x="5906254" y="38076"/>
                </a:lnTo>
                <a:lnTo>
                  <a:pt x="5908949" y="42117"/>
                </a:lnTo>
                <a:lnTo>
                  <a:pt x="5910296" y="45261"/>
                </a:lnTo>
                <a:lnTo>
                  <a:pt x="5911643" y="49751"/>
                </a:lnTo>
                <a:lnTo>
                  <a:pt x="5912541" y="55589"/>
                </a:lnTo>
                <a:lnTo>
                  <a:pt x="5912990" y="61876"/>
                </a:lnTo>
                <a:lnTo>
                  <a:pt x="5913439" y="78490"/>
                </a:lnTo>
                <a:lnTo>
                  <a:pt x="5912990" y="98697"/>
                </a:lnTo>
                <a:lnTo>
                  <a:pt x="5912092" y="121598"/>
                </a:lnTo>
                <a:lnTo>
                  <a:pt x="5910296" y="146296"/>
                </a:lnTo>
                <a:lnTo>
                  <a:pt x="5907601" y="172790"/>
                </a:lnTo>
                <a:lnTo>
                  <a:pt x="5904907" y="199732"/>
                </a:lnTo>
                <a:lnTo>
                  <a:pt x="5901315" y="226226"/>
                </a:lnTo>
                <a:lnTo>
                  <a:pt x="5897273" y="252271"/>
                </a:lnTo>
                <a:lnTo>
                  <a:pt x="5892783" y="277417"/>
                </a:lnTo>
                <a:lnTo>
                  <a:pt x="5888742" y="299420"/>
                </a:lnTo>
                <a:lnTo>
                  <a:pt x="5884251" y="319178"/>
                </a:lnTo>
                <a:lnTo>
                  <a:pt x="5882006" y="327261"/>
                </a:lnTo>
                <a:lnTo>
                  <a:pt x="5879761" y="334895"/>
                </a:lnTo>
                <a:lnTo>
                  <a:pt x="5877515" y="341631"/>
                </a:lnTo>
                <a:lnTo>
                  <a:pt x="5875270" y="346570"/>
                </a:lnTo>
                <a:lnTo>
                  <a:pt x="5873025" y="350611"/>
                </a:lnTo>
                <a:lnTo>
                  <a:pt x="5871229" y="353306"/>
                </a:lnTo>
                <a:lnTo>
                  <a:pt x="5866289" y="356898"/>
                </a:lnTo>
                <a:lnTo>
                  <a:pt x="5861350" y="359592"/>
                </a:lnTo>
                <a:lnTo>
                  <a:pt x="5855512" y="362736"/>
                </a:lnTo>
                <a:lnTo>
                  <a:pt x="5849675" y="364981"/>
                </a:lnTo>
                <a:lnTo>
                  <a:pt x="5838448" y="369471"/>
                </a:lnTo>
                <a:lnTo>
                  <a:pt x="5826773" y="374411"/>
                </a:lnTo>
                <a:lnTo>
                  <a:pt x="5821834" y="378452"/>
                </a:lnTo>
                <a:lnTo>
                  <a:pt x="5816894" y="382045"/>
                </a:lnTo>
                <a:lnTo>
                  <a:pt x="5813751" y="385637"/>
                </a:lnTo>
                <a:lnTo>
                  <a:pt x="5810608" y="388780"/>
                </a:lnTo>
                <a:lnTo>
                  <a:pt x="5808812" y="391924"/>
                </a:lnTo>
                <a:lnTo>
                  <a:pt x="5807015" y="395067"/>
                </a:lnTo>
                <a:lnTo>
                  <a:pt x="5806117" y="397761"/>
                </a:lnTo>
                <a:lnTo>
                  <a:pt x="5805668" y="400905"/>
                </a:lnTo>
                <a:lnTo>
                  <a:pt x="5806117" y="403599"/>
                </a:lnTo>
                <a:lnTo>
                  <a:pt x="5806566" y="405844"/>
                </a:lnTo>
                <a:lnTo>
                  <a:pt x="5807464" y="408538"/>
                </a:lnTo>
                <a:lnTo>
                  <a:pt x="5808812" y="410784"/>
                </a:lnTo>
                <a:lnTo>
                  <a:pt x="5812404" y="416172"/>
                </a:lnTo>
                <a:lnTo>
                  <a:pt x="5816894" y="420662"/>
                </a:lnTo>
                <a:lnTo>
                  <a:pt x="5827671" y="430092"/>
                </a:lnTo>
                <a:lnTo>
                  <a:pt x="5832611" y="435032"/>
                </a:lnTo>
                <a:lnTo>
                  <a:pt x="5837101" y="439971"/>
                </a:lnTo>
                <a:lnTo>
                  <a:pt x="5838898" y="442666"/>
                </a:lnTo>
                <a:lnTo>
                  <a:pt x="5840694" y="445360"/>
                </a:lnTo>
                <a:lnTo>
                  <a:pt x="5842041" y="448054"/>
                </a:lnTo>
                <a:lnTo>
                  <a:pt x="5842939" y="451647"/>
                </a:lnTo>
                <a:lnTo>
                  <a:pt x="5843388" y="454790"/>
                </a:lnTo>
                <a:lnTo>
                  <a:pt x="5843388" y="457933"/>
                </a:lnTo>
                <a:lnTo>
                  <a:pt x="5842939" y="461526"/>
                </a:lnTo>
                <a:lnTo>
                  <a:pt x="5842041" y="465118"/>
                </a:lnTo>
                <a:lnTo>
                  <a:pt x="5834856" y="461526"/>
                </a:lnTo>
                <a:lnTo>
                  <a:pt x="5827671" y="459280"/>
                </a:lnTo>
                <a:lnTo>
                  <a:pt x="5821385" y="457933"/>
                </a:lnTo>
                <a:lnTo>
                  <a:pt x="5815098" y="457484"/>
                </a:lnTo>
                <a:lnTo>
                  <a:pt x="5809710" y="457933"/>
                </a:lnTo>
                <a:lnTo>
                  <a:pt x="5804321" y="459280"/>
                </a:lnTo>
                <a:lnTo>
                  <a:pt x="5799831" y="461076"/>
                </a:lnTo>
                <a:lnTo>
                  <a:pt x="5795340" y="463771"/>
                </a:lnTo>
                <a:lnTo>
                  <a:pt x="5790850" y="466914"/>
                </a:lnTo>
                <a:lnTo>
                  <a:pt x="5786808" y="470506"/>
                </a:lnTo>
                <a:lnTo>
                  <a:pt x="5782767" y="474548"/>
                </a:lnTo>
                <a:lnTo>
                  <a:pt x="5779175" y="479038"/>
                </a:lnTo>
                <a:lnTo>
                  <a:pt x="5772439" y="488917"/>
                </a:lnTo>
                <a:lnTo>
                  <a:pt x="5765703" y="499245"/>
                </a:lnTo>
                <a:lnTo>
                  <a:pt x="5758968" y="510023"/>
                </a:lnTo>
                <a:lnTo>
                  <a:pt x="5752232" y="519902"/>
                </a:lnTo>
                <a:lnTo>
                  <a:pt x="5748639" y="524841"/>
                </a:lnTo>
                <a:lnTo>
                  <a:pt x="5744149" y="529331"/>
                </a:lnTo>
                <a:lnTo>
                  <a:pt x="5740108" y="533373"/>
                </a:lnTo>
                <a:lnTo>
                  <a:pt x="5736066" y="536965"/>
                </a:lnTo>
                <a:lnTo>
                  <a:pt x="5731127" y="539659"/>
                </a:lnTo>
                <a:lnTo>
                  <a:pt x="5726187" y="542354"/>
                </a:lnTo>
                <a:lnTo>
                  <a:pt x="5721248" y="544150"/>
                </a:lnTo>
                <a:lnTo>
                  <a:pt x="5715410" y="545048"/>
                </a:lnTo>
                <a:lnTo>
                  <a:pt x="5709124" y="545497"/>
                </a:lnTo>
                <a:lnTo>
                  <a:pt x="5702388" y="545048"/>
                </a:lnTo>
                <a:lnTo>
                  <a:pt x="5695203" y="543701"/>
                </a:lnTo>
                <a:lnTo>
                  <a:pt x="5688018" y="541007"/>
                </a:lnTo>
                <a:lnTo>
                  <a:pt x="5659729" y="546844"/>
                </a:lnTo>
                <a:lnTo>
                  <a:pt x="5631888" y="551335"/>
                </a:lnTo>
                <a:lnTo>
                  <a:pt x="5604496" y="555825"/>
                </a:lnTo>
                <a:lnTo>
                  <a:pt x="5576206" y="559417"/>
                </a:lnTo>
                <a:lnTo>
                  <a:pt x="5548366" y="562112"/>
                </a:lnTo>
                <a:lnTo>
                  <a:pt x="5534445" y="563010"/>
                </a:lnTo>
                <a:lnTo>
                  <a:pt x="5520076" y="563459"/>
                </a:lnTo>
                <a:lnTo>
                  <a:pt x="5506155" y="563908"/>
                </a:lnTo>
                <a:lnTo>
                  <a:pt x="5491786" y="563908"/>
                </a:lnTo>
                <a:lnTo>
                  <a:pt x="5477417" y="563459"/>
                </a:lnTo>
                <a:lnTo>
                  <a:pt x="5463496" y="563010"/>
                </a:lnTo>
                <a:lnTo>
                  <a:pt x="5434308" y="566602"/>
                </a:lnTo>
                <a:lnTo>
                  <a:pt x="5405120" y="569746"/>
                </a:lnTo>
                <a:lnTo>
                  <a:pt x="5376381" y="572440"/>
                </a:lnTo>
                <a:lnTo>
                  <a:pt x="5347193" y="574236"/>
                </a:lnTo>
                <a:lnTo>
                  <a:pt x="5318006" y="576032"/>
                </a:lnTo>
                <a:lnTo>
                  <a:pt x="5288818" y="577379"/>
                </a:lnTo>
                <a:lnTo>
                  <a:pt x="5259630" y="577828"/>
                </a:lnTo>
                <a:lnTo>
                  <a:pt x="5230891" y="578726"/>
                </a:lnTo>
                <a:lnTo>
                  <a:pt x="5172515" y="579624"/>
                </a:lnTo>
                <a:lnTo>
                  <a:pt x="5113690" y="580074"/>
                </a:lnTo>
                <a:lnTo>
                  <a:pt x="5055763" y="580972"/>
                </a:lnTo>
                <a:lnTo>
                  <a:pt x="5026575" y="581870"/>
                </a:lnTo>
                <a:lnTo>
                  <a:pt x="4996938" y="583217"/>
                </a:lnTo>
                <a:lnTo>
                  <a:pt x="4399709" y="602077"/>
                </a:lnTo>
                <a:lnTo>
                  <a:pt x="4399260" y="622284"/>
                </a:lnTo>
                <a:lnTo>
                  <a:pt x="4438775" y="631265"/>
                </a:lnTo>
                <a:lnTo>
                  <a:pt x="4478740" y="640246"/>
                </a:lnTo>
                <a:lnTo>
                  <a:pt x="4518257" y="648328"/>
                </a:lnTo>
                <a:lnTo>
                  <a:pt x="4558221" y="656411"/>
                </a:lnTo>
                <a:lnTo>
                  <a:pt x="4717632" y="688293"/>
                </a:lnTo>
                <a:lnTo>
                  <a:pt x="4757597" y="696376"/>
                </a:lnTo>
                <a:lnTo>
                  <a:pt x="4797113" y="704459"/>
                </a:lnTo>
                <a:lnTo>
                  <a:pt x="4837078" y="713889"/>
                </a:lnTo>
                <a:lnTo>
                  <a:pt x="4876594" y="722870"/>
                </a:lnTo>
                <a:lnTo>
                  <a:pt x="4915661" y="732300"/>
                </a:lnTo>
                <a:lnTo>
                  <a:pt x="4955177" y="743077"/>
                </a:lnTo>
                <a:lnTo>
                  <a:pt x="4994244" y="754303"/>
                </a:lnTo>
                <a:lnTo>
                  <a:pt x="5033311" y="765978"/>
                </a:lnTo>
                <a:lnTo>
                  <a:pt x="5049926" y="764631"/>
                </a:lnTo>
                <a:lnTo>
                  <a:pt x="5065642" y="764182"/>
                </a:lnTo>
                <a:lnTo>
                  <a:pt x="5082257" y="764631"/>
                </a:lnTo>
                <a:lnTo>
                  <a:pt x="5097973" y="766427"/>
                </a:lnTo>
                <a:lnTo>
                  <a:pt x="5113690" y="768672"/>
                </a:lnTo>
                <a:lnTo>
                  <a:pt x="5129856" y="771816"/>
                </a:lnTo>
                <a:lnTo>
                  <a:pt x="5145572" y="776306"/>
                </a:lnTo>
                <a:lnTo>
                  <a:pt x="5161289" y="782593"/>
                </a:lnTo>
                <a:lnTo>
                  <a:pt x="5167126" y="782144"/>
                </a:lnTo>
                <a:lnTo>
                  <a:pt x="5172964" y="782144"/>
                </a:lnTo>
                <a:lnTo>
                  <a:pt x="5178353" y="782593"/>
                </a:lnTo>
                <a:lnTo>
                  <a:pt x="5184190" y="783042"/>
                </a:lnTo>
                <a:lnTo>
                  <a:pt x="5189579" y="784389"/>
                </a:lnTo>
                <a:lnTo>
                  <a:pt x="5194967" y="785736"/>
                </a:lnTo>
                <a:lnTo>
                  <a:pt x="5200356" y="787532"/>
                </a:lnTo>
                <a:lnTo>
                  <a:pt x="5205295" y="789329"/>
                </a:lnTo>
                <a:lnTo>
                  <a:pt x="5215174" y="793819"/>
                </a:lnTo>
                <a:lnTo>
                  <a:pt x="5224604" y="799207"/>
                </a:lnTo>
                <a:lnTo>
                  <a:pt x="5234483" y="805045"/>
                </a:lnTo>
                <a:lnTo>
                  <a:pt x="5243913" y="810883"/>
                </a:lnTo>
                <a:lnTo>
                  <a:pt x="5253343" y="817618"/>
                </a:lnTo>
                <a:lnTo>
                  <a:pt x="5263222" y="823456"/>
                </a:lnTo>
                <a:lnTo>
                  <a:pt x="5273101" y="828844"/>
                </a:lnTo>
                <a:lnTo>
                  <a:pt x="5283429" y="833784"/>
                </a:lnTo>
                <a:lnTo>
                  <a:pt x="5293757" y="837376"/>
                </a:lnTo>
                <a:lnTo>
                  <a:pt x="5299146" y="839173"/>
                </a:lnTo>
                <a:lnTo>
                  <a:pt x="5304983" y="840520"/>
                </a:lnTo>
                <a:lnTo>
                  <a:pt x="5310821" y="841418"/>
                </a:lnTo>
                <a:lnTo>
                  <a:pt x="5316209" y="842316"/>
                </a:lnTo>
                <a:lnTo>
                  <a:pt x="5322496" y="842316"/>
                </a:lnTo>
                <a:lnTo>
                  <a:pt x="5328334" y="842316"/>
                </a:lnTo>
                <a:lnTo>
                  <a:pt x="5333722" y="842316"/>
                </a:lnTo>
                <a:lnTo>
                  <a:pt x="5338213" y="843214"/>
                </a:lnTo>
                <a:lnTo>
                  <a:pt x="5342254" y="845010"/>
                </a:lnTo>
                <a:lnTo>
                  <a:pt x="5344948" y="847255"/>
                </a:lnTo>
                <a:lnTo>
                  <a:pt x="5347193" y="850399"/>
                </a:lnTo>
                <a:lnTo>
                  <a:pt x="5348092" y="853991"/>
                </a:lnTo>
                <a:lnTo>
                  <a:pt x="5348990" y="857583"/>
                </a:lnTo>
                <a:lnTo>
                  <a:pt x="5349439" y="862074"/>
                </a:lnTo>
                <a:lnTo>
                  <a:pt x="5348990" y="866564"/>
                </a:lnTo>
                <a:lnTo>
                  <a:pt x="5348990" y="871055"/>
                </a:lnTo>
                <a:lnTo>
                  <a:pt x="5347642" y="880485"/>
                </a:lnTo>
                <a:lnTo>
                  <a:pt x="5346295" y="890364"/>
                </a:lnTo>
                <a:lnTo>
                  <a:pt x="5345397" y="898895"/>
                </a:lnTo>
                <a:lnTo>
                  <a:pt x="5344948" y="955924"/>
                </a:lnTo>
                <a:lnTo>
                  <a:pt x="5344499" y="1013402"/>
                </a:lnTo>
                <a:lnTo>
                  <a:pt x="5344050" y="1128358"/>
                </a:lnTo>
                <a:lnTo>
                  <a:pt x="5356623" y="1125663"/>
                </a:lnTo>
                <a:lnTo>
                  <a:pt x="5362012" y="1125214"/>
                </a:lnTo>
                <a:lnTo>
                  <a:pt x="5366951" y="1124765"/>
                </a:lnTo>
                <a:lnTo>
                  <a:pt x="5370993" y="1124765"/>
                </a:lnTo>
                <a:lnTo>
                  <a:pt x="5375034" y="1124765"/>
                </a:lnTo>
                <a:lnTo>
                  <a:pt x="5378627" y="1125663"/>
                </a:lnTo>
                <a:lnTo>
                  <a:pt x="5381770" y="1126561"/>
                </a:lnTo>
                <a:lnTo>
                  <a:pt x="5384015" y="1127459"/>
                </a:lnTo>
                <a:lnTo>
                  <a:pt x="5386260" y="1129256"/>
                </a:lnTo>
                <a:lnTo>
                  <a:pt x="5388057" y="1130603"/>
                </a:lnTo>
                <a:lnTo>
                  <a:pt x="5389404" y="1132399"/>
                </a:lnTo>
                <a:lnTo>
                  <a:pt x="5390302" y="1134644"/>
                </a:lnTo>
                <a:lnTo>
                  <a:pt x="5391200" y="1136889"/>
                </a:lnTo>
                <a:lnTo>
                  <a:pt x="5391649" y="1139135"/>
                </a:lnTo>
                <a:lnTo>
                  <a:pt x="5392098" y="1141829"/>
                </a:lnTo>
                <a:lnTo>
                  <a:pt x="5392098" y="1147666"/>
                </a:lnTo>
                <a:lnTo>
                  <a:pt x="5391200" y="1153953"/>
                </a:lnTo>
                <a:lnTo>
                  <a:pt x="5389853" y="1160240"/>
                </a:lnTo>
                <a:lnTo>
                  <a:pt x="5388506" y="1166526"/>
                </a:lnTo>
                <a:lnTo>
                  <a:pt x="5385811" y="1179549"/>
                </a:lnTo>
                <a:lnTo>
                  <a:pt x="5384913" y="1185835"/>
                </a:lnTo>
                <a:lnTo>
                  <a:pt x="5384464" y="1191673"/>
                </a:lnTo>
                <a:lnTo>
                  <a:pt x="5385362" y="1207390"/>
                </a:lnTo>
                <a:lnTo>
                  <a:pt x="5387158" y="1223555"/>
                </a:lnTo>
                <a:lnTo>
                  <a:pt x="5389853" y="1239721"/>
                </a:lnTo>
                <a:lnTo>
                  <a:pt x="5392996" y="1255437"/>
                </a:lnTo>
                <a:lnTo>
                  <a:pt x="5398834" y="1287768"/>
                </a:lnTo>
                <a:lnTo>
                  <a:pt x="5401079" y="1303934"/>
                </a:lnTo>
                <a:lnTo>
                  <a:pt x="5402875" y="1320100"/>
                </a:lnTo>
                <a:lnTo>
                  <a:pt x="5403324" y="1327733"/>
                </a:lnTo>
                <a:lnTo>
                  <a:pt x="5403773" y="1336265"/>
                </a:lnTo>
                <a:lnTo>
                  <a:pt x="5403773" y="1343899"/>
                </a:lnTo>
                <a:lnTo>
                  <a:pt x="5403324" y="1351533"/>
                </a:lnTo>
                <a:lnTo>
                  <a:pt x="5402426" y="1359616"/>
                </a:lnTo>
                <a:lnTo>
                  <a:pt x="5401528" y="1367699"/>
                </a:lnTo>
                <a:lnTo>
                  <a:pt x="5399732" y="1375332"/>
                </a:lnTo>
                <a:lnTo>
                  <a:pt x="5397936" y="1382966"/>
                </a:lnTo>
                <a:lnTo>
                  <a:pt x="5395241" y="1390600"/>
                </a:lnTo>
                <a:lnTo>
                  <a:pt x="5392547" y="1398234"/>
                </a:lnTo>
                <a:lnTo>
                  <a:pt x="5388955" y="1405867"/>
                </a:lnTo>
                <a:lnTo>
                  <a:pt x="5384913" y="1413501"/>
                </a:lnTo>
                <a:lnTo>
                  <a:pt x="5379974" y="1421135"/>
                </a:lnTo>
                <a:lnTo>
                  <a:pt x="5374136" y="1428320"/>
                </a:lnTo>
                <a:lnTo>
                  <a:pt x="5368299" y="1435504"/>
                </a:lnTo>
                <a:lnTo>
                  <a:pt x="5361563" y="1443138"/>
                </a:lnTo>
                <a:lnTo>
                  <a:pt x="5335518" y="1475469"/>
                </a:lnTo>
                <a:lnTo>
                  <a:pt x="5339560" y="1484450"/>
                </a:lnTo>
                <a:lnTo>
                  <a:pt x="5342703" y="1493431"/>
                </a:lnTo>
                <a:lnTo>
                  <a:pt x="5344948" y="1501514"/>
                </a:lnTo>
                <a:lnTo>
                  <a:pt x="5346744" y="1510046"/>
                </a:lnTo>
                <a:lnTo>
                  <a:pt x="5347642" y="1518578"/>
                </a:lnTo>
                <a:lnTo>
                  <a:pt x="5348541" y="1526211"/>
                </a:lnTo>
                <a:lnTo>
                  <a:pt x="5348541" y="1533845"/>
                </a:lnTo>
                <a:lnTo>
                  <a:pt x="5348092" y="1541479"/>
                </a:lnTo>
                <a:lnTo>
                  <a:pt x="5347193" y="1548664"/>
                </a:lnTo>
                <a:lnTo>
                  <a:pt x="5345846" y="1556298"/>
                </a:lnTo>
                <a:lnTo>
                  <a:pt x="5344050" y="1563033"/>
                </a:lnTo>
                <a:lnTo>
                  <a:pt x="5341356" y="1569769"/>
                </a:lnTo>
                <a:lnTo>
                  <a:pt x="5337763" y="1576055"/>
                </a:lnTo>
                <a:lnTo>
                  <a:pt x="5334171" y="1581893"/>
                </a:lnTo>
                <a:lnTo>
                  <a:pt x="5330579" y="1588180"/>
                </a:lnTo>
                <a:lnTo>
                  <a:pt x="5326088" y="1594017"/>
                </a:lnTo>
                <a:lnTo>
                  <a:pt x="5321149" y="1598957"/>
                </a:lnTo>
                <a:lnTo>
                  <a:pt x="5315760" y="1603896"/>
                </a:lnTo>
                <a:lnTo>
                  <a:pt x="5309923" y="1608836"/>
                </a:lnTo>
                <a:lnTo>
                  <a:pt x="5303187" y="1612877"/>
                </a:lnTo>
                <a:lnTo>
                  <a:pt x="5296002" y="1616919"/>
                </a:lnTo>
                <a:lnTo>
                  <a:pt x="5288818" y="1620960"/>
                </a:lnTo>
                <a:lnTo>
                  <a:pt x="5281184" y="1624552"/>
                </a:lnTo>
                <a:lnTo>
                  <a:pt x="5273101" y="1627696"/>
                </a:lnTo>
                <a:lnTo>
                  <a:pt x="5264120" y="1630390"/>
                </a:lnTo>
                <a:lnTo>
                  <a:pt x="5255139" y="1632635"/>
                </a:lnTo>
                <a:lnTo>
                  <a:pt x="5246158" y="1634880"/>
                </a:lnTo>
                <a:lnTo>
                  <a:pt x="5236279" y="1636676"/>
                </a:lnTo>
                <a:lnTo>
                  <a:pt x="5225951" y="1637575"/>
                </a:lnTo>
                <a:lnTo>
                  <a:pt x="5215174" y="1638473"/>
                </a:lnTo>
                <a:lnTo>
                  <a:pt x="5204397" y="1638922"/>
                </a:lnTo>
                <a:lnTo>
                  <a:pt x="5193171" y="1638922"/>
                </a:lnTo>
                <a:lnTo>
                  <a:pt x="5183292" y="1641616"/>
                </a:lnTo>
                <a:lnTo>
                  <a:pt x="5173862" y="1644310"/>
                </a:lnTo>
                <a:lnTo>
                  <a:pt x="5163983" y="1646106"/>
                </a:lnTo>
                <a:lnTo>
                  <a:pt x="5154553" y="1647454"/>
                </a:lnTo>
                <a:lnTo>
                  <a:pt x="5144225" y="1647903"/>
                </a:lnTo>
                <a:lnTo>
                  <a:pt x="5134795" y="1647454"/>
                </a:lnTo>
                <a:lnTo>
                  <a:pt x="5129856" y="1647005"/>
                </a:lnTo>
                <a:lnTo>
                  <a:pt x="5124916" y="1646106"/>
                </a:lnTo>
                <a:lnTo>
                  <a:pt x="5119977" y="1644759"/>
                </a:lnTo>
                <a:lnTo>
                  <a:pt x="5114588" y="1643412"/>
                </a:lnTo>
                <a:lnTo>
                  <a:pt x="5104709" y="1647005"/>
                </a:lnTo>
                <a:lnTo>
                  <a:pt x="5094830" y="1650148"/>
                </a:lnTo>
                <a:lnTo>
                  <a:pt x="5084502" y="1651944"/>
                </a:lnTo>
                <a:lnTo>
                  <a:pt x="5079563" y="1652842"/>
                </a:lnTo>
                <a:lnTo>
                  <a:pt x="5074174" y="1653291"/>
                </a:lnTo>
                <a:lnTo>
                  <a:pt x="5069235" y="1653740"/>
                </a:lnTo>
                <a:lnTo>
                  <a:pt x="5063846" y="1653291"/>
                </a:lnTo>
                <a:lnTo>
                  <a:pt x="5058907" y="1652842"/>
                </a:lnTo>
                <a:lnTo>
                  <a:pt x="5053967" y="1652393"/>
                </a:lnTo>
                <a:lnTo>
                  <a:pt x="5049028" y="1651046"/>
                </a:lnTo>
                <a:lnTo>
                  <a:pt x="5043639" y="1649250"/>
                </a:lnTo>
                <a:lnTo>
                  <a:pt x="5038250" y="1647005"/>
                </a:lnTo>
                <a:lnTo>
                  <a:pt x="5033311" y="1644310"/>
                </a:lnTo>
                <a:lnTo>
                  <a:pt x="4911171" y="1665416"/>
                </a:lnTo>
                <a:lnTo>
                  <a:pt x="4911171" y="1675294"/>
                </a:lnTo>
                <a:lnTo>
                  <a:pt x="4910273" y="1685623"/>
                </a:lnTo>
                <a:lnTo>
                  <a:pt x="5237626" y="1766900"/>
                </a:lnTo>
                <a:lnTo>
                  <a:pt x="5264120" y="1774533"/>
                </a:lnTo>
                <a:lnTo>
                  <a:pt x="5291512" y="1781269"/>
                </a:lnTo>
                <a:lnTo>
                  <a:pt x="5345846" y="1794291"/>
                </a:lnTo>
                <a:lnTo>
                  <a:pt x="5399732" y="1806865"/>
                </a:lnTo>
                <a:lnTo>
                  <a:pt x="5454066" y="1820785"/>
                </a:lnTo>
                <a:lnTo>
                  <a:pt x="5480560" y="1827521"/>
                </a:lnTo>
                <a:lnTo>
                  <a:pt x="5507503" y="1835155"/>
                </a:lnTo>
                <a:lnTo>
                  <a:pt x="5534445" y="1843237"/>
                </a:lnTo>
                <a:lnTo>
                  <a:pt x="5560490" y="1852218"/>
                </a:lnTo>
                <a:lnTo>
                  <a:pt x="5586983" y="1861199"/>
                </a:lnTo>
                <a:lnTo>
                  <a:pt x="5613028" y="1871527"/>
                </a:lnTo>
                <a:lnTo>
                  <a:pt x="5639072" y="1882753"/>
                </a:lnTo>
                <a:lnTo>
                  <a:pt x="5664219" y="1894429"/>
                </a:lnTo>
                <a:lnTo>
                  <a:pt x="5676792" y="1897123"/>
                </a:lnTo>
                <a:lnTo>
                  <a:pt x="5688467" y="1900266"/>
                </a:lnTo>
                <a:lnTo>
                  <a:pt x="5699245" y="1903858"/>
                </a:lnTo>
                <a:lnTo>
                  <a:pt x="5710022" y="1907900"/>
                </a:lnTo>
                <a:lnTo>
                  <a:pt x="5719002" y="1912390"/>
                </a:lnTo>
                <a:lnTo>
                  <a:pt x="5727534" y="1917330"/>
                </a:lnTo>
                <a:lnTo>
                  <a:pt x="5731127" y="1920922"/>
                </a:lnTo>
                <a:lnTo>
                  <a:pt x="5734719" y="1924066"/>
                </a:lnTo>
                <a:lnTo>
                  <a:pt x="5738311" y="1927209"/>
                </a:lnTo>
                <a:lnTo>
                  <a:pt x="5741455" y="1930352"/>
                </a:lnTo>
                <a:lnTo>
                  <a:pt x="5744149" y="1933944"/>
                </a:lnTo>
                <a:lnTo>
                  <a:pt x="5746843" y="1937986"/>
                </a:lnTo>
                <a:lnTo>
                  <a:pt x="5749089" y="1941578"/>
                </a:lnTo>
                <a:lnTo>
                  <a:pt x="5751334" y="1946069"/>
                </a:lnTo>
                <a:lnTo>
                  <a:pt x="5752681" y="1950559"/>
                </a:lnTo>
                <a:lnTo>
                  <a:pt x="5754028" y="1955498"/>
                </a:lnTo>
                <a:lnTo>
                  <a:pt x="5755375" y="1960438"/>
                </a:lnTo>
                <a:lnTo>
                  <a:pt x="5755824" y="1965377"/>
                </a:lnTo>
                <a:lnTo>
                  <a:pt x="5756273" y="1970766"/>
                </a:lnTo>
                <a:lnTo>
                  <a:pt x="5756273" y="1976604"/>
                </a:lnTo>
                <a:lnTo>
                  <a:pt x="5755824" y="1982441"/>
                </a:lnTo>
                <a:lnTo>
                  <a:pt x="5755375" y="1988728"/>
                </a:lnTo>
                <a:lnTo>
                  <a:pt x="5754028" y="1995463"/>
                </a:lnTo>
                <a:lnTo>
                  <a:pt x="5752681" y="2002199"/>
                </a:lnTo>
                <a:lnTo>
                  <a:pt x="5750885" y="2009384"/>
                </a:lnTo>
                <a:lnTo>
                  <a:pt x="5748639" y="2016569"/>
                </a:lnTo>
                <a:lnTo>
                  <a:pt x="5747292" y="2022406"/>
                </a:lnTo>
                <a:lnTo>
                  <a:pt x="5745496" y="2027795"/>
                </a:lnTo>
                <a:lnTo>
                  <a:pt x="5744598" y="2034081"/>
                </a:lnTo>
                <a:lnTo>
                  <a:pt x="5744149" y="2039919"/>
                </a:lnTo>
                <a:lnTo>
                  <a:pt x="5743700" y="2052043"/>
                </a:lnTo>
                <a:lnTo>
                  <a:pt x="5743700" y="2064168"/>
                </a:lnTo>
                <a:lnTo>
                  <a:pt x="5745496" y="2089314"/>
                </a:lnTo>
                <a:lnTo>
                  <a:pt x="5745945" y="2102336"/>
                </a:lnTo>
                <a:lnTo>
                  <a:pt x="5746843" y="2114012"/>
                </a:lnTo>
                <a:lnTo>
                  <a:pt x="5749538" y="2128830"/>
                </a:lnTo>
                <a:lnTo>
                  <a:pt x="5751334" y="2143649"/>
                </a:lnTo>
                <a:lnTo>
                  <a:pt x="5751783" y="2157569"/>
                </a:lnTo>
                <a:lnTo>
                  <a:pt x="5751334" y="2171040"/>
                </a:lnTo>
                <a:lnTo>
                  <a:pt x="5749987" y="2184961"/>
                </a:lnTo>
                <a:lnTo>
                  <a:pt x="5747741" y="2197534"/>
                </a:lnTo>
                <a:lnTo>
                  <a:pt x="5743700" y="2209658"/>
                </a:lnTo>
                <a:lnTo>
                  <a:pt x="5739210" y="2222231"/>
                </a:lnTo>
                <a:lnTo>
                  <a:pt x="5733821" y="2233458"/>
                </a:lnTo>
                <a:lnTo>
                  <a:pt x="5727534" y="2244683"/>
                </a:lnTo>
                <a:lnTo>
                  <a:pt x="5720350" y="2255461"/>
                </a:lnTo>
                <a:lnTo>
                  <a:pt x="5712267" y="2265789"/>
                </a:lnTo>
                <a:lnTo>
                  <a:pt x="5702388" y="2275668"/>
                </a:lnTo>
                <a:lnTo>
                  <a:pt x="5692509" y="2285098"/>
                </a:lnTo>
                <a:lnTo>
                  <a:pt x="5681283" y="2294977"/>
                </a:lnTo>
                <a:lnTo>
                  <a:pt x="5668709" y="2303509"/>
                </a:lnTo>
                <a:lnTo>
                  <a:pt x="5677690" y="2309795"/>
                </a:lnTo>
                <a:lnTo>
                  <a:pt x="5686671" y="2316980"/>
                </a:lnTo>
                <a:lnTo>
                  <a:pt x="5695203" y="2325063"/>
                </a:lnTo>
                <a:lnTo>
                  <a:pt x="5698795" y="2328655"/>
                </a:lnTo>
                <a:lnTo>
                  <a:pt x="5701939" y="2332696"/>
                </a:lnTo>
                <a:lnTo>
                  <a:pt x="5705082" y="2336738"/>
                </a:lnTo>
                <a:lnTo>
                  <a:pt x="5706878" y="2340779"/>
                </a:lnTo>
                <a:lnTo>
                  <a:pt x="5708225" y="2344821"/>
                </a:lnTo>
                <a:lnTo>
                  <a:pt x="5708225" y="2348862"/>
                </a:lnTo>
                <a:lnTo>
                  <a:pt x="5708225" y="2351107"/>
                </a:lnTo>
                <a:lnTo>
                  <a:pt x="5707776" y="2352903"/>
                </a:lnTo>
                <a:lnTo>
                  <a:pt x="5706878" y="2354700"/>
                </a:lnTo>
                <a:lnTo>
                  <a:pt x="5705531" y="2356945"/>
                </a:lnTo>
                <a:lnTo>
                  <a:pt x="5704184" y="2359190"/>
                </a:lnTo>
                <a:lnTo>
                  <a:pt x="5702388" y="2360986"/>
                </a:lnTo>
                <a:lnTo>
                  <a:pt x="5697897" y="2364579"/>
                </a:lnTo>
                <a:lnTo>
                  <a:pt x="5693407" y="2368171"/>
                </a:lnTo>
                <a:lnTo>
                  <a:pt x="5688467" y="2371763"/>
                </a:lnTo>
                <a:lnTo>
                  <a:pt x="5679487" y="2379846"/>
                </a:lnTo>
                <a:lnTo>
                  <a:pt x="5670506" y="2388827"/>
                </a:lnTo>
                <a:lnTo>
                  <a:pt x="5661974" y="2398706"/>
                </a:lnTo>
                <a:lnTo>
                  <a:pt x="5644461" y="2417566"/>
                </a:lnTo>
                <a:lnTo>
                  <a:pt x="5635031" y="2426996"/>
                </a:lnTo>
                <a:lnTo>
                  <a:pt x="5626050" y="2435528"/>
                </a:lnTo>
                <a:lnTo>
                  <a:pt x="5621111" y="2439569"/>
                </a:lnTo>
                <a:lnTo>
                  <a:pt x="5616171" y="2443161"/>
                </a:lnTo>
                <a:lnTo>
                  <a:pt x="5611232" y="2446305"/>
                </a:lnTo>
                <a:lnTo>
                  <a:pt x="5605843" y="2448999"/>
                </a:lnTo>
                <a:lnTo>
                  <a:pt x="5600455" y="2451693"/>
                </a:lnTo>
                <a:lnTo>
                  <a:pt x="5594617" y="2453489"/>
                </a:lnTo>
                <a:lnTo>
                  <a:pt x="5588779" y="2455286"/>
                </a:lnTo>
                <a:lnTo>
                  <a:pt x="5582942" y="2456633"/>
                </a:lnTo>
                <a:lnTo>
                  <a:pt x="5576655" y="2457082"/>
                </a:lnTo>
                <a:lnTo>
                  <a:pt x="5570369" y="2457082"/>
                </a:lnTo>
                <a:lnTo>
                  <a:pt x="5563633" y="2456633"/>
                </a:lnTo>
                <a:lnTo>
                  <a:pt x="5555999" y="2455286"/>
                </a:lnTo>
                <a:lnTo>
                  <a:pt x="5548815" y="2453489"/>
                </a:lnTo>
                <a:lnTo>
                  <a:pt x="5541181" y="2450795"/>
                </a:lnTo>
                <a:lnTo>
                  <a:pt x="5533547" y="2447652"/>
                </a:lnTo>
                <a:lnTo>
                  <a:pt x="5525464" y="2443611"/>
                </a:lnTo>
                <a:lnTo>
                  <a:pt x="5517382" y="2447203"/>
                </a:lnTo>
                <a:lnTo>
                  <a:pt x="5510197" y="2450346"/>
                </a:lnTo>
                <a:lnTo>
                  <a:pt x="5503012" y="2453489"/>
                </a:lnTo>
                <a:lnTo>
                  <a:pt x="5495827" y="2456184"/>
                </a:lnTo>
                <a:lnTo>
                  <a:pt x="5480111" y="2460674"/>
                </a:lnTo>
                <a:lnTo>
                  <a:pt x="5465292" y="2464716"/>
                </a:lnTo>
                <a:lnTo>
                  <a:pt x="5449576" y="2467410"/>
                </a:lnTo>
                <a:lnTo>
                  <a:pt x="5434308" y="2470553"/>
                </a:lnTo>
                <a:lnTo>
                  <a:pt x="5419041" y="2471901"/>
                </a:lnTo>
                <a:lnTo>
                  <a:pt x="5403324" y="2473248"/>
                </a:lnTo>
                <a:lnTo>
                  <a:pt x="5371891" y="2475044"/>
                </a:lnTo>
                <a:lnTo>
                  <a:pt x="5341356" y="2476840"/>
                </a:lnTo>
                <a:lnTo>
                  <a:pt x="5325190" y="2477738"/>
                </a:lnTo>
                <a:lnTo>
                  <a:pt x="5309923" y="2478636"/>
                </a:lnTo>
                <a:lnTo>
                  <a:pt x="5294206" y="2479983"/>
                </a:lnTo>
                <a:lnTo>
                  <a:pt x="5278939" y="2482228"/>
                </a:lnTo>
                <a:lnTo>
                  <a:pt x="5275346" y="2506477"/>
                </a:lnTo>
                <a:lnTo>
                  <a:pt x="5278939" y="2523540"/>
                </a:lnTo>
                <a:lnTo>
                  <a:pt x="5282531" y="2540604"/>
                </a:lnTo>
                <a:lnTo>
                  <a:pt x="5285225" y="2558117"/>
                </a:lnTo>
                <a:lnTo>
                  <a:pt x="5287021" y="2575181"/>
                </a:lnTo>
                <a:lnTo>
                  <a:pt x="5287919" y="2584162"/>
                </a:lnTo>
                <a:lnTo>
                  <a:pt x="5287919" y="2592693"/>
                </a:lnTo>
                <a:lnTo>
                  <a:pt x="5287919" y="2601225"/>
                </a:lnTo>
                <a:lnTo>
                  <a:pt x="5287021" y="2609757"/>
                </a:lnTo>
                <a:lnTo>
                  <a:pt x="5286123" y="2618738"/>
                </a:lnTo>
                <a:lnTo>
                  <a:pt x="5284776" y="2627270"/>
                </a:lnTo>
                <a:lnTo>
                  <a:pt x="5282531" y="2635802"/>
                </a:lnTo>
                <a:lnTo>
                  <a:pt x="5279837" y="2644783"/>
                </a:lnTo>
                <a:lnTo>
                  <a:pt x="5282531" y="2649722"/>
                </a:lnTo>
                <a:lnTo>
                  <a:pt x="5284776" y="2655560"/>
                </a:lnTo>
                <a:lnTo>
                  <a:pt x="5286123" y="2660499"/>
                </a:lnTo>
                <a:lnTo>
                  <a:pt x="5287470" y="2665439"/>
                </a:lnTo>
                <a:lnTo>
                  <a:pt x="5287919" y="2670827"/>
                </a:lnTo>
                <a:lnTo>
                  <a:pt x="5288369" y="2675767"/>
                </a:lnTo>
                <a:lnTo>
                  <a:pt x="5288369" y="2680706"/>
                </a:lnTo>
                <a:lnTo>
                  <a:pt x="5287919" y="2686095"/>
                </a:lnTo>
                <a:lnTo>
                  <a:pt x="5286123" y="2696423"/>
                </a:lnTo>
                <a:lnTo>
                  <a:pt x="5283878" y="2706751"/>
                </a:lnTo>
                <a:lnTo>
                  <a:pt x="5278490" y="2727407"/>
                </a:lnTo>
                <a:lnTo>
                  <a:pt x="5276244" y="2747165"/>
                </a:lnTo>
                <a:lnTo>
                  <a:pt x="5273101" y="2766923"/>
                </a:lnTo>
                <a:lnTo>
                  <a:pt x="5270856" y="2776802"/>
                </a:lnTo>
                <a:lnTo>
                  <a:pt x="5268611" y="2786232"/>
                </a:lnTo>
                <a:lnTo>
                  <a:pt x="5265916" y="2795213"/>
                </a:lnTo>
                <a:lnTo>
                  <a:pt x="5262324" y="2805092"/>
                </a:lnTo>
                <a:lnTo>
                  <a:pt x="5259181" y="2813624"/>
                </a:lnTo>
                <a:lnTo>
                  <a:pt x="5255139" y="2822604"/>
                </a:lnTo>
                <a:lnTo>
                  <a:pt x="5250200" y="2830688"/>
                </a:lnTo>
                <a:lnTo>
                  <a:pt x="5244811" y="2839668"/>
                </a:lnTo>
                <a:lnTo>
                  <a:pt x="5238974" y="2847302"/>
                </a:lnTo>
                <a:lnTo>
                  <a:pt x="5232238" y="2854936"/>
                </a:lnTo>
                <a:lnTo>
                  <a:pt x="5224155" y="2861671"/>
                </a:lnTo>
                <a:lnTo>
                  <a:pt x="5216072" y="2868407"/>
                </a:lnTo>
                <a:lnTo>
                  <a:pt x="5216521" y="2869754"/>
                </a:lnTo>
                <a:lnTo>
                  <a:pt x="5216970" y="2871102"/>
                </a:lnTo>
                <a:lnTo>
                  <a:pt x="5216970" y="2872448"/>
                </a:lnTo>
                <a:lnTo>
                  <a:pt x="5216970" y="2874245"/>
                </a:lnTo>
                <a:lnTo>
                  <a:pt x="5215623" y="2876490"/>
                </a:lnTo>
                <a:lnTo>
                  <a:pt x="5213827" y="2879184"/>
                </a:lnTo>
                <a:lnTo>
                  <a:pt x="5211582" y="2881430"/>
                </a:lnTo>
                <a:lnTo>
                  <a:pt x="5208888" y="2883675"/>
                </a:lnTo>
                <a:lnTo>
                  <a:pt x="5203499" y="2888165"/>
                </a:lnTo>
                <a:lnTo>
                  <a:pt x="5200805" y="2890410"/>
                </a:lnTo>
                <a:lnTo>
                  <a:pt x="5199009" y="2893105"/>
                </a:lnTo>
                <a:lnTo>
                  <a:pt x="5198110" y="2895350"/>
                </a:lnTo>
                <a:lnTo>
                  <a:pt x="5198110" y="2896697"/>
                </a:lnTo>
                <a:lnTo>
                  <a:pt x="5198110" y="2897595"/>
                </a:lnTo>
                <a:lnTo>
                  <a:pt x="5198560" y="2898942"/>
                </a:lnTo>
                <a:lnTo>
                  <a:pt x="5199009" y="2900289"/>
                </a:lnTo>
                <a:lnTo>
                  <a:pt x="5201703" y="2902984"/>
                </a:lnTo>
                <a:lnTo>
                  <a:pt x="5205744" y="2905678"/>
                </a:lnTo>
                <a:lnTo>
                  <a:pt x="5212031" y="2908372"/>
                </a:lnTo>
                <a:lnTo>
                  <a:pt x="5216970" y="2911515"/>
                </a:lnTo>
                <a:lnTo>
                  <a:pt x="5221461" y="2914210"/>
                </a:lnTo>
                <a:lnTo>
                  <a:pt x="5225502" y="2917802"/>
                </a:lnTo>
                <a:lnTo>
                  <a:pt x="5229544" y="2921394"/>
                </a:lnTo>
                <a:lnTo>
                  <a:pt x="5232687" y="2924987"/>
                </a:lnTo>
                <a:lnTo>
                  <a:pt x="5235381" y="2929028"/>
                </a:lnTo>
                <a:lnTo>
                  <a:pt x="5237177" y="2933070"/>
                </a:lnTo>
                <a:lnTo>
                  <a:pt x="5238525" y="2937111"/>
                </a:lnTo>
                <a:lnTo>
                  <a:pt x="5239423" y="2940704"/>
                </a:lnTo>
                <a:lnTo>
                  <a:pt x="5239423" y="2944745"/>
                </a:lnTo>
                <a:lnTo>
                  <a:pt x="5238974" y="2948337"/>
                </a:lnTo>
                <a:lnTo>
                  <a:pt x="5238075" y="2951481"/>
                </a:lnTo>
                <a:lnTo>
                  <a:pt x="5236728" y="2954175"/>
                </a:lnTo>
                <a:lnTo>
                  <a:pt x="5234483" y="2956420"/>
                </a:lnTo>
                <a:lnTo>
                  <a:pt x="5231340" y="2957767"/>
                </a:lnTo>
                <a:lnTo>
                  <a:pt x="5227747" y="2958665"/>
                </a:lnTo>
                <a:lnTo>
                  <a:pt x="5222359" y="2959563"/>
                </a:lnTo>
                <a:lnTo>
                  <a:pt x="5217419" y="2960461"/>
                </a:lnTo>
                <a:lnTo>
                  <a:pt x="5212480" y="2962258"/>
                </a:lnTo>
                <a:lnTo>
                  <a:pt x="5207540" y="2963605"/>
                </a:lnTo>
                <a:lnTo>
                  <a:pt x="5199009" y="2967646"/>
                </a:lnTo>
                <a:lnTo>
                  <a:pt x="5190028" y="2972586"/>
                </a:lnTo>
                <a:lnTo>
                  <a:pt x="5181945" y="2977974"/>
                </a:lnTo>
                <a:lnTo>
                  <a:pt x="5174311" y="2984710"/>
                </a:lnTo>
                <a:lnTo>
                  <a:pt x="5159493" y="2997283"/>
                </a:lnTo>
                <a:lnTo>
                  <a:pt x="5151859" y="3003121"/>
                </a:lnTo>
                <a:lnTo>
                  <a:pt x="5144225" y="3009407"/>
                </a:lnTo>
                <a:lnTo>
                  <a:pt x="5136591" y="3014796"/>
                </a:lnTo>
                <a:lnTo>
                  <a:pt x="5128509" y="3019735"/>
                </a:lnTo>
                <a:lnTo>
                  <a:pt x="5119977" y="3024226"/>
                </a:lnTo>
                <a:lnTo>
                  <a:pt x="5115486" y="3026022"/>
                </a:lnTo>
                <a:lnTo>
                  <a:pt x="5110996" y="3027369"/>
                </a:lnTo>
                <a:lnTo>
                  <a:pt x="5106056" y="3028267"/>
                </a:lnTo>
                <a:lnTo>
                  <a:pt x="5101566" y="3029165"/>
                </a:lnTo>
                <a:lnTo>
                  <a:pt x="5096177" y="3029614"/>
                </a:lnTo>
                <a:lnTo>
                  <a:pt x="5091238" y="3030064"/>
                </a:lnTo>
                <a:lnTo>
                  <a:pt x="5053967" y="3033656"/>
                </a:lnTo>
                <a:lnTo>
                  <a:pt x="4972690" y="3035901"/>
                </a:lnTo>
                <a:lnTo>
                  <a:pt x="4869859" y="3054312"/>
                </a:lnTo>
                <a:lnTo>
                  <a:pt x="4868511" y="3071376"/>
                </a:lnTo>
                <a:lnTo>
                  <a:pt x="4867613" y="3088439"/>
                </a:lnTo>
                <a:lnTo>
                  <a:pt x="4867164" y="3106401"/>
                </a:lnTo>
                <a:lnTo>
                  <a:pt x="4867613" y="3123465"/>
                </a:lnTo>
                <a:lnTo>
                  <a:pt x="4868062" y="3158490"/>
                </a:lnTo>
                <a:lnTo>
                  <a:pt x="4867613" y="3176452"/>
                </a:lnTo>
                <a:lnTo>
                  <a:pt x="4867164" y="3193516"/>
                </a:lnTo>
                <a:lnTo>
                  <a:pt x="4865368" y="3210579"/>
                </a:lnTo>
                <a:lnTo>
                  <a:pt x="4864021" y="3219111"/>
                </a:lnTo>
                <a:lnTo>
                  <a:pt x="4862225" y="3227194"/>
                </a:lnTo>
                <a:lnTo>
                  <a:pt x="4860429" y="3235277"/>
                </a:lnTo>
                <a:lnTo>
                  <a:pt x="4858183" y="3243809"/>
                </a:lnTo>
                <a:lnTo>
                  <a:pt x="4855040" y="3251892"/>
                </a:lnTo>
                <a:lnTo>
                  <a:pt x="4851897" y="3259975"/>
                </a:lnTo>
                <a:lnTo>
                  <a:pt x="4848304" y="3267608"/>
                </a:lnTo>
                <a:lnTo>
                  <a:pt x="4844263" y="3275242"/>
                </a:lnTo>
                <a:lnTo>
                  <a:pt x="4839773" y="3283325"/>
                </a:lnTo>
                <a:lnTo>
                  <a:pt x="4834384" y="3290510"/>
                </a:lnTo>
                <a:lnTo>
                  <a:pt x="4828546" y="3297694"/>
                </a:lnTo>
                <a:lnTo>
                  <a:pt x="4822260" y="3304879"/>
                </a:lnTo>
                <a:lnTo>
                  <a:pt x="4814626" y="3312064"/>
                </a:lnTo>
                <a:lnTo>
                  <a:pt x="4806992" y="3319249"/>
                </a:lnTo>
                <a:lnTo>
                  <a:pt x="4809237" y="3329128"/>
                </a:lnTo>
                <a:lnTo>
                  <a:pt x="4811034" y="3338108"/>
                </a:lnTo>
                <a:lnTo>
                  <a:pt x="4812381" y="3347089"/>
                </a:lnTo>
                <a:lnTo>
                  <a:pt x="4812830" y="3355621"/>
                </a:lnTo>
                <a:lnTo>
                  <a:pt x="4812830" y="3363704"/>
                </a:lnTo>
                <a:lnTo>
                  <a:pt x="4811932" y="3371338"/>
                </a:lnTo>
                <a:lnTo>
                  <a:pt x="4811034" y="3378073"/>
                </a:lnTo>
                <a:lnTo>
                  <a:pt x="4809237" y="3384809"/>
                </a:lnTo>
                <a:lnTo>
                  <a:pt x="4806992" y="3391545"/>
                </a:lnTo>
                <a:lnTo>
                  <a:pt x="4804298" y="3397382"/>
                </a:lnTo>
                <a:lnTo>
                  <a:pt x="4801155" y="3403220"/>
                </a:lnTo>
                <a:lnTo>
                  <a:pt x="4798011" y="3408159"/>
                </a:lnTo>
                <a:lnTo>
                  <a:pt x="4793970" y="3413099"/>
                </a:lnTo>
                <a:lnTo>
                  <a:pt x="4789929" y="3418038"/>
                </a:lnTo>
                <a:lnTo>
                  <a:pt x="4785438" y="3422529"/>
                </a:lnTo>
                <a:lnTo>
                  <a:pt x="4780050" y="3427019"/>
                </a:lnTo>
                <a:lnTo>
                  <a:pt x="4775110" y="3431061"/>
                </a:lnTo>
                <a:lnTo>
                  <a:pt x="4769722" y="3435102"/>
                </a:lnTo>
                <a:lnTo>
                  <a:pt x="4758495" y="3441838"/>
                </a:lnTo>
                <a:lnTo>
                  <a:pt x="4746371" y="3448573"/>
                </a:lnTo>
                <a:lnTo>
                  <a:pt x="4733349" y="3454860"/>
                </a:lnTo>
                <a:lnTo>
                  <a:pt x="4707304" y="3466984"/>
                </a:lnTo>
                <a:lnTo>
                  <a:pt x="4694282" y="3472822"/>
                </a:lnTo>
                <a:lnTo>
                  <a:pt x="4682158" y="3479108"/>
                </a:lnTo>
                <a:lnTo>
                  <a:pt x="4547444" y="3506500"/>
                </a:lnTo>
                <a:lnTo>
                  <a:pt x="4563610" y="3544669"/>
                </a:lnTo>
                <a:lnTo>
                  <a:pt x="4572591" y="3546914"/>
                </a:lnTo>
                <a:lnTo>
                  <a:pt x="4582021" y="3548261"/>
                </a:lnTo>
                <a:lnTo>
                  <a:pt x="4601779" y="3547812"/>
                </a:lnTo>
                <a:lnTo>
                  <a:pt x="4620639" y="3548710"/>
                </a:lnTo>
                <a:lnTo>
                  <a:pt x="4639947" y="3550058"/>
                </a:lnTo>
                <a:lnTo>
                  <a:pt x="4658359" y="3552303"/>
                </a:lnTo>
                <a:lnTo>
                  <a:pt x="4677218" y="3554997"/>
                </a:lnTo>
                <a:lnTo>
                  <a:pt x="4695180" y="3558589"/>
                </a:lnTo>
                <a:lnTo>
                  <a:pt x="4713591" y="3563080"/>
                </a:lnTo>
                <a:lnTo>
                  <a:pt x="4731553" y="3568019"/>
                </a:lnTo>
                <a:lnTo>
                  <a:pt x="4749514" y="3573857"/>
                </a:lnTo>
                <a:lnTo>
                  <a:pt x="4767027" y="3579695"/>
                </a:lnTo>
                <a:lnTo>
                  <a:pt x="4784540" y="3586430"/>
                </a:lnTo>
                <a:lnTo>
                  <a:pt x="4802053" y="3593166"/>
                </a:lnTo>
                <a:lnTo>
                  <a:pt x="4819116" y="3600800"/>
                </a:lnTo>
                <a:lnTo>
                  <a:pt x="4836629" y="3608882"/>
                </a:lnTo>
                <a:lnTo>
                  <a:pt x="4853244" y="3616965"/>
                </a:lnTo>
                <a:lnTo>
                  <a:pt x="4870757" y="3625497"/>
                </a:lnTo>
                <a:lnTo>
                  <a:pt x="4871206" y="3625497"/>
                </a:lnTo>
                <a:lnTo>
                  <a:pt x="4885575" y="3629089"/>
                </a:lnTo>
                <a:lnTo>
                  <a:pt x="4899046" y="3633131"/>
                </a:lnTo>
                <a:lnTo>
                  <a:pt x="4911171" y="3638070"/>
                </a:lnTo>
                <a:lnTo>
                  <a:pt x="4917008" y="3640765"/>
                </a:lnTo>
                <a:lnTo>
                  <a:pt x="4922397" y="3643459"/>
                </a:lnTo>
                <a:lnTo>
                  <a:pt x="4927785" y="3647051"/>
                </a:lnTo>
                <a:lnTo>
                  <a:pt x="4932725" y="3650195"/>
                </a:lnTo>
                <a:lnTo>
                  <a:pt x="4937664" y="3653338"/>
                </a:lnTo>
                <a:lnTo>
                  <a:pt x="4942155" y="3656930"/>
                </a:lnTo>
                <a:lnTo>
                  <a:pt x="4946196" y="3660972"/>
                </a:lnTo>
                <a:lnTo>
                  <a:pt x="4949789" y="3665013"/>
                </a:lnTo>
                <a:lnTo>
                  <a:pt x="4953381" y="3669054"/>
                </a:lnTo>
                <a:lnTo>
                  <a:pt x="4956973" y="3673545"/>
                </a:lnTo>
                <a:lnTo>
                  <a:pt x="4960117" y="3678035"/>
                </a:lnTo>
                <a:lnTo>
                  <a:pt x="4962811" y="3682975"/>
                </a:lnTo>
                <a:lnTo>
                  <a:pt x="4965505" y="3687914"/>
                </a:lnTo>
                <a:lnTo>
                  <a:pt x="4968199" y="3693303"/>
                </a:lnTo>
                <a:lnTo>
                  <a:pt x="4969996" y="3698691"/>
                </a:lnTo>
                <a:lnTo>
                  <a:pt x="4971792" y="3704080"/>
                </a:lnTo>
                <a:lnTo>
                  <a:pt x="4973588" y="3709918"/>
                </a:lnTo>
                <a:lnTo>
                  <a:pt x="4974935" y="3715755"/>
                </a:lnTo>
                <a:lnTo>
                  <a:pt x="4975833" y="3722491"/>
                </a:lnTo>
                <a:lnTo>
                  <a:pt x="4976731" y="3728777"/>
                </a:lnTo>
                <a:lnTo>
                  <a:pt x="4977180" y="3742249"/>
                </a:lnTo>
                <a:lnTo>
                  <a:pt x="4977180" y="3757067"/>
                </a:lnTo>
                <a:lnTo>
                  <a:pt x="4975833" y="3771886"/>
                </a:lnTo>
                <a:lnTo>
                  <a:pt x="4974935" y="3784908"/>
                </a:lnTo>
                <a:lnTo>
                  <a:pt x="4974037" y="3797930"/>
                </a:lnTo>
                <a:lnTo>
                  <a:pt x="4974037" y="3810504"/>
                </a:lnTo>
                <a:lnTo>
                  <a:pt x="4974486" y="3823526"/>
                </a:lnTo>
                <a:lnTo>
                  <a:pt x="4975384" y="3849571"/>
                </a:lnTo>
                <a:lnTo>
                  <a:pt x="4975833" y="3876064"/>
                </a:lnTo>
                <a:lnTo>
                  <a:pt x="4975833" y="3888638"/>
                </a:lnTo>
                <a:lnTo>
                  <a:pt x="4975384" y="3901660"/>
                </a:lnTo>
                <a:lnTo>
                  <a:pt x="4974037" y="3914682"/>
                </a:lnTo>
                <a:lnTo>
                  <a:pt x="4972241" y="3927255"/>
                </a:lnTo>
                <a:lnTo>
                  <a:pt x="4969547" y="3940278"/>
                </a:lnTo>
                <a:lnTo>
                  <a:pt x="4965056" y="3952851"/>
                </a:lnTo>
                <a:lnTo>
                  <a:pt x="4962811" y="3959138"/>
                </a:lnTo>
                <a:lnTo>
                  <a:pt x="4960566" y="3965424"/>
                </a:lnTo>
                <a:lnTo>
                  <a:pt x="4957422" y="3971262"/>
                </a:lnTo>
                <a:lnTo>
                  <a:pt x="4954279" y="3977997"/>
                </a:lnTo>
                <a:lnTo>
                  <a:pt x="4951585" y="3984733"/>
                </a:lnTo>
                <a:lnTo>
                  <a:pt x="4948441" y="3991918"/>
                </a:lnTo>
                <a:lnTo>
                  <a:pt x="4945298" y="3998205"/>
                </a:lnTo>
                <a:lnTo>
                  <a:pt x="4941706" y="4004940"/>
                </a:lnTo>
                <a:lnTo>
                  <a:pt x="4934072" y="4017513"/>
                </a:lnTo>
                <a:lnTo>
                  <a:pt x="4925540" y="4029638"/>
                </a:lnTo>
                <a:lnTo>
                  <a:pt x="4916559" y="4040864"/>
                </a:lnTo>
                <a:lnTo>
                  <a:pt x="4907129" y="4052090"/>
                </a:lnTo>
                <a:lnTo>
                  <a:pt x="4897250" y="4062867"/>
                </a:lnTo>
                <a:lnTo>
                  <a:pt x="4886922" y="4073195"/>
                </a:lnTo>
                <a:lnTo>
                  <a:pt x="4866266" y="4093851"/>
                </a:lnTo>
                <a:lnTo>
                  <a:pt x="4845161" y="4114058"/>
                </a:lnTo>
                <a:lnTo>
                  <a:pt x="4834833" y="4125284"/>
                </a:lnTo>
                <a:lnTo>
                  <a:pt x="4825403" y="4136061"/>
                </a:lnTo>
                <a:lnTo>
                  <a:pt x="4815524" y="4147287"/>
                </a:lnTo>
                <a:lnTo>
                  <a:pt x="4806992" y="4159412"/>
                </a:lnTo>
                <a:lnTo>
                  <a:pt x="4799808" y="4168842"/>
                </a:lnTo>
                <a:lnTo>
                  <a:pt x="4791725" y="4177823"/>
                </a:lnTo>
                <a:lnTo>
                  <a:pt x="4783642" y="4185456"/>
                </a:lnTo>
                <a:lnTo>
                  <a:pt x="4774212" y="4192192"/>
                </a:lnTo>
                <a:lnTo>
                  <a:pt x="4764782" y="4198479"/>
                </a:lnTo>
                <a:lnTo>
                  <a:pt x="4755352" y="4203867"/>
                </a:lnTo>
                <a:lnTo>
                  <a:pt x="4745024" y="4207909"/>
                </a:lnTo>
                <a:lnTo>
                  <a:pt x="4734696" y="4211501"/>
                </a:lnTo>
                <a:lnTo>
                  <a:pt x="4724368" y="4214195"/>
                </a:lnTo>
                <a:lnTo>
                  <a:pt x="4713142" y="4215991"/>
                </a:lnTo>
                <a:lnTo>
                  <a:pt x="4701916" y="4217338"/>
                </a:lnTo>
                <a:lnTo>
                  <a:pt x="4690690" y="4217788"/>
                </a:lnTo>
                <a:lnTo>
                  <a:pt x="4679014" y="4217788"/>
                </a:lnTo>
                <a:lnTo>
                  <a:pt x="4666890" y="4217338"/>
                </a:lnTo>
                <a:lnTo>
                  <a:pt x="4655216" y="4216440"/>
                </a:lnTo>
                <a:lnTo>
                  <a:pt x="4643091" y="4214644"/>
                </a:lnTo>
                <a:lnTo>
                  <a:pt x="4583817" y="4216889"/>
                </a:lnTo>
                <a:lnTo>
                  <a:pt x="4563610" y="4217338"/>
                </a:lnTo>
                <a:lnTo>
                  <a:pt x="4531728" y="4220931"/>
                </a:lnTo>
                <a:lnTo>
                  <a:pt x="4500294" y="4224074"/>
                </a:lnTo>
                <a:lnTo>
                  <a:pt x="4468412" y="4226768"/>
                </a:lnTo>
                <a:lnTo>
                  <a:pt x="4436979" y="4228565"/>
                </a:lnTo>
                <a:lnTo>
                  <a:pt x="4405097" y="4230361"/>
                </a:lnTo>
                <a:lnTo>
                  <a:pt x="4373664" y="4231708"/>
                </a:lnTo>
                <a:lnTo>
                  <a:pt x="4310797" y="4233953"/>
                </a:lnTo>
                <a:lnTo>
                  <a:pt x="4306757" y="4233953"/>
                </a:lnTo>
                <a:lnTo>
                  <a:pt x="4303164" y="4233953"/>
                </a:lnTo>
                <a:lnTo>
                  <a:pt x="4245686" y="4234851"/>
                </a:lnTo>
                <a:lnTo>
                  <a:pt x="4187759" y="4235300"/>
                </a:lnTo>
                <a:lnTo>
                  <a:pt x="4130730" y="4235749"/>
                </a:lnTo>
                <a:lnTo>
                  <a:pt x="4072804" y="4236647"/>
                </a:lnTo>
                <a:lnTo>
                  <a:pt x="3663724" y="4242485"/>
                </a:lnTo>
                <a:lnTo>
                  <a:pt x="3622860" y="4242485"/>
                </a:lnTo>
                <a:lnTo>
                  <a:pt x="3420341" y="4257303"/>
                </a:lnTo>
                <a:lnTo>
                  <a:pt x="3414055" y="4259549"/>
                </a:lnTo>
                <a:lnTo>
                  <a:pt x="3407319" y="4261345"/>
                </a:lnTo>
                <a:lnTo>
                  <a:pt x="3401032" y="4262692"/>
                </a:lnTo>
                <a:lnTo>
                  <a:pt x="3394746" y="4263590"/>
                </a:lnTo>
                <a:lnTo>
                  <a:pt x="3388459" y="4264488"/>
                </a:lnTo>
                <a:lnTo>
                  <a:pt x="3382172" y="4264937"/>
                </a:lnTo>
                <a:lnTo>
                  <a:pt x="3369150" y="4264937"/>
                </a:lnTo>
                <a:lnTo>
                  <a:pt x="3356577" y="4264488"/>
                </a:lnTo>
                <a:lnTo>
                  <a:pt x="3343554" y="4263590"/>
                </a:lnTo>
                <a:lnTo>
                  <a:pt x="3317959" y="4260447"/>
                </a:lnTo>
                <a:lnTo>
                  <a:pt x="3326042" y="4265835"/>
                </a:lnTo>
                <a:lnTo>
                  <a:pt x="3334574" y="4271224"/>
                </a:lnTo>
                <a:lnTo>
                  <a:pt x="3343554" y="4275714"/>
                </a:lnTo>
                <a:lnTo>
                  <a:pt x="3352086" y="4279307"/>
                </a:lnTo>
                <a:lnTo>
                  <a:pt x="3361067" y="4282899"/>
                </a:lnTo>
                <a:lnTo>
                  <a:pt x="3369599" y="4286042"/>
                </a:lnTo>
                <a:lnTo>
                  <a:pt x="3379029" y="4289186"/>
                </a:lnTo>
                <a:lnTo>
                  <a:pt x="3388010" y="4291431"/>
                </a:lnTo>
                <a:lnTo>
                  <a:pt x="3396991" y="4293676"/>
                </a:lnTo>
                <a:lnTo>
                  <a:pt x="3405972" y="4295472"/>
                </a:lnTo>
                <a:lnTo>
                  <a:pt x="3424383" y="4298167"/>
                </a:lnTo>
                <a:lnTo>
                  <a:pt x="3442793" y="4299963"/>
                </a:lnTo>
                <a:lnTo>
                  <a:pt x="3461653" y="4301310"/>
                </a:lnTo>
                <a:lnTo>
                  <a:pt x="3480513" y="4302208"/>
                </a:lnTo>
                <a:lnTo>
                  <a:pt x="3499373" y="4302657"/>
                </a:lnTo>
                <a:lnTo>
                  <a:pt x="3537093" y="4303555"/>
                </a:lnTo>
                <a:lnTo>
                  <a:pt x="3555953" y="4304004"/>
                </a:lnTo>
                <a:lnTo>
                  <a:pt x="3574813" y="4305351"/>
                </a:lnTo>
                <a:lnTo>
                  <a:pt x="3593223" y="4308046"/>
                </a:lnTo>
                <a:lnTo>
                  <a:pt x="3611634" y="4310740"/>
                </a:lnTo>
                <a:lnTo>
                  <a:pt x="3644415" y="4316577"/>
                </a:lnTo>
                <a:lnTo>
                  <a:pt x="3676746" y="4321068"/>
                </a:lnTo>
                <a:lnTo>
                  <a:pt x="3709526" y="4325558"/>
                </a:lnTo>
                <a:lnTo>
                  <a:pt x="3741857" y="4329600"/>
                </a:lnTo>
                <a:lnTo>
                  <a:pt x="3774638" y="4332743"/>
                </a:lnTo>
                <a:lnTo>
                  <a:pt x="3807418" y="4336335"/>
                </a:lnTo>
                <a:lnTo>
                  <a:pt x="3873428" y="4343071"/>
                </a:lnTo>
                <a:lnTo>
                  <a:pt x="3906208" y="4346214"/>
                </a:lnTo>
                <a:lnTo>
                  <a:pt x="3938988" y="4349807"/>
                </a:lnTo>
                <a:lnTo>
                  <a:pt x="3971768" y="4353399"/>
                </a:lnTo>
                <a:lnTo>
                  <a:pt x="4004549" y="4357890"/>
                </a:lnTo>
                <a:lnTo>
                  <a:pt x="4036880" y="4362829"/>
                </a:lnTo>
                <a:lnTo>
                  <a:pt x="4069211" y="4368667"/>
                </a:lnTo>
                <a:lnTo>
                  <a:pt x="4101992" y="4374953"/>
                </a:lnTo>
                <a:lnTo>
                  <a:pt x="4134323" y="4383036"/>
                </a:lnTo>
                <a:lnTo>
                  <a:pt x="5009961" y="4510565"/>
                </a:lnTo>
                <a:lnTo>
                  <a:pt x="5028371" y="4513259"/>
                </a:lnTo>
                <a:lnTo>
                  <a:pt x="5047231" y="4516402"/>
                </a:lnTo>
                <a:lnTo>
                  <a:pt x="5065642" y="4520444"/>
                </a:lnTo>
                <a:lnTo>
                  <a:pt x="5084053" y="4525383"/>
                </a:lnTo>
                <a:lnTo>
                  <a:pt x="5101566" y="4531221"/>
                </a:lnTo>
                <a:lnTo>
                  <a:pt x="5119528" y="4536610"/>
                </a:lnTo>
                <a:lnTo>
                  <a:pt x="5137040" y="4542896"/>
                </a:lnTo>
                <a:lnTo>
                  <a:pt x="5155002" y="4549183"/>
                </a:lnTo>
                <a:lnTo>
                  <a:pt x="5190028" y="4562205"/>
                </a:lnTo>
                <a:lnTo>
                  <a:pt x="5225053" y="4575676"/>
                </a:lnTo>
                <a:lnTo>
                  <a:pt x="5243015" y="4581514"/>
                </a:lnTo>
                <a:lnTo>
                  <a:pt x="5260528" y="4587352"/>
                </a:lnTo>
                <a:lnTo>
                  <a:pt x="5278939" y="4592740"/>
                </a:lnTo>
                <a:lnTo>
                  <a:pt x="5296900" y="4597680"/>
                </a:lnTo>
                <a:lnTo>
                  <a:pt x="5304534" y="4600374"/>
                </a:lnTo>
                <a:lnTo>
                  <a:pt x="5311719" y="4603068"/>
                </a:lnTo>
                <a:lnTo>
                  <a:pt x="5318455" y="4607110"/>
                </a:lnTo>
                <a:lnTo>
                  <a:pt x="5321598" y="4609355"/>
                </a:lnTo>
                <a:lnTo>
                  <a:pt x="5324292" y="4611600"/>
                </a:lnTo>
                <a:lnTo>
                  <a:pt x="5326986" y="4614294"/>
                </a:lnTo>
                <a:lnTo>
                  <a:pt x="5329232" y="4616989"/>
                </a:lnTo>
                <a:lnTo>
                  <a:pt x="5331028" y="4620132"/>
                </a:lnTo>
                <a:lnTo>
                  <a:pt x="5332824" y="4623275"/>
                </a:lnTo>
                <a:lnTo>
                  <a:pt x="5334171" y="4626868"/>
                </a:lnTo>
                <a:lnTo>
                  <a:pt x="5335069" y="4630460"/>
                </a:lnTo>
                <a:lnTo>
                  <a:pt x="5335518" y="4634501"/>
                </a:lnTo>
                <a:lnTo>
                  <a:pt x="5335518" y="4639441"/>
                </a:lnTo>
                <a:lnTo>
                  <a:pt x="5335069" y="4659648"/>
                </a:lnTo>
                <a:lnTo>
                  <a:pt x="5335069" y="4680304"/>
                </a:lnTo>
                <a:lnTo>
                  <a:pt x="5335518" y="4700960"/>
                </a:lnTo>
                <a:lnTo>
                  <a:pt x="5336416" y="4722065"/>
                </a:lnTo>
                <a:lnTo>
                  <a:pt x="5337314" y="4742721"/>
                </a:lnTo>
                <a:lnTo>
                  <a:pt x="5338213" y="4763826"/>
                </a:lnTo>
                <a:lnTo>
                  <a:pt x="5338213" y="4784482"/>
                </a:lnTo>
                <a:lnTo>
                  <a:pt x="5337763" y="4805138"/>
                </a:lnTo>
                <a:lnTo>
                  <a:pt x="5336416" y="4825795"/>
                </a:lnTo>
                <a:lnTo>
                  <a:pt x="5335518" y="4835674"/>
                </a:lnTo>
                <a:lnTo>
                  <a:pt x="5334171" y="4845553"/>
                </a:lnTo>
                <a:lnTo>
                  <a:pt x="5332375" y="4855432"/>
                </a:lnTo>
                <a:lnTo>
                  <a:pt x="5330130" y="4865760"/>
                </a:lnTo>
                <a:lnTo>
                  <a:pt x="5327885" y="4875639"/>
                </a:lnTo>
                <a:lnTo>
                  <a:pt x="5324741" y="4885518"/>
                </a:lnTo>
                <a:lnTo>
                  <a:pt x="5321598" y="4895397"/>
                </a:lnTo>
                <a:lnTo>
                  <a:pt x="5317556" y="4905276"/>
                </a:lnTo>
                <a:lnTo>
                  <a:pt x="5313515" y="4914705"/>
                </a:lnTo>
                <a:lnTo>
                  <a:pt x="5308576" y="4924135"/>
                </a:lnTo>
                <a:lnTo>
                  <a:pt x="5303187" y="4934014"/>
                </a:lnTo>
                <a:lnTo>
                  <a:pt x="5296900" y="4942995"/>
                </a:lnTo>
                <a:lnTo>
                  <a:pt x="5290165" y="4951976"/>
                </a:lnTo>
                <a:lnTo>
                  <a:pt x="5282980" y="4960957"/>
                </a:lnTo>
                <a:lnTo>
                  <a:pt x="5266814" y="4978021"/>
                </a:lnTo>
                <a:lnTo>
                  <a:pt x="5260079" y="4985206"/>
                </a:lnTo>
                <a:lnTo>
                  <a:pt x="5257833" y="4988349"/>
                </a:lnTo>
                <a:lnTo>
                  <a:pt x="5269509" y="5000473"/>
                </a:lnTo>
                <a:lnTo>
                  <a:pt x="5273999" y="5006311"/>
                </a:lnTo>
                <a:lnTo>
                  <a:pt x="5277591" y="5011699"/>
                </a:lnTo>
                <a:lnTo>
                  <a:pt x="5281184" y="5016190"/>
                </a:lnTo>
                <a:lnTo>
                  <a:pt x="5283429" y="5020680"/>
                </a:lnTo>
                <a:lnTo>
                  <a:pt x="5285674" y="5024721"/>
                </a:lnTo>
                <a:lnTo>
                  <a:pt x="5287021" y="5028763"/>
                </a:lnTo>
                <a:lnTo>
                  <a:pt x="5287919" y="5031906"/>
                </a:lnTo>
                <a:lnTo>
                  <a:pt x="5288369" y="5035050"/>
                </a:lnTo>
                <a:lnTo>
                  <a:pt x="5288369" y="5038193"/>
                </a:lnTo>
                <a:lnTo>
                  <a:pt x="5287919" y="5040438"/>
                </a:lnTo>
                <a:lnTo>
                  <a:pt x="5286572" y="5043132"/>
                </a:lnTo>
                <a:lnTo>
                  <a:pt x="5285225" y="5045378"/>
                </a:lnTo>
                <a:lnTo>
                  <a:pt x="5283429" y="5047174"/>
                </a:lnTo>
                <a:lnTo>
                  <a:pt x="5281184" y="5048970"/>
                </a:lnTo>
                <a:lnTo>
                  <a:pt x="5278939" y="5050317"/>
                </a:lnTo>
                <a:lnTo>
                  <a:pt x="5275795" y="5051664"/>
                </a:lnTo>
                <a:lnTo>
                  <a:pt x="5269509" y="5053460"/>
                </a:lnTo>
                <a:lnTo>
                  <a:pt x="5261875" y="5055257"/>
                </a:lnTo>
                <a:lnTo>
                  <a:pt x="5253792" y="5056155"/>
                </a:lnTo>
                <a:lnTo>
                  <a:pt x="5235830" y="5057502"/>
                </a:lnTo>
                <a:lnTo>
                  <a:pt x="5217419" y="5058400"/>
                </a:lnTo>
                <a:lnTo>
                  <a:pt x="5203948" y="5076362"/>
                </a:lnTo>
                <a:lnTo>
                  <a:pt x="5197212" y="5085343"/>
                </a:lnTo>
                <a:lnTo>
                  <a:pt x="5190028" y="5093874"/>
                </a:lnTo>
                <a:lnTo>
                  <a:pt x="5182843" y="5102406"/>
                </a:lnTo>
                <a:lnTo>
                  <a:pt x="5175209" y="5110040"/>
                </a:lnTo>
                <a:lnTo>
                  <a:pt x="5167575" y="5117674"/>
                </a:lnTo>
                <a:lnTo>
                  <a:pt x="5159493" y="5123960"/>
                </a:lnTo>
                <a:lnTo>
                  <a:pt x="5150512" y="5129349"/>
                </a:lnTo>
                <a:lnTo>
                  <a:pt x="5146021" y="5132043"/>
                </a:lnTo>
                <a:lnTo>
                  <a:pt x="5141531" y="5134288"/>
                </a:lnTo>
                <a:lnTo>
                  <a:pt x="5137040" y="5136085"/>
                </a:lnTo>
                <a:lnTo>
                  <a:pt x="5132101" y="5137881"/>
                </a:lnTo>
                <a:lnTo>
                  <a:pt x="5127161" y="5139228"/>
                </a:lnTo>
                <a:lnTo>
                  <a:pt x="5121773" y="5140575"/>
                </a:lnTo>
                <a:lnTo>
                  <a:pt x="5116384" y="5141024"/>
                </a:lnTo>
                <a:lnTo>
                  <a:pt x="5110547" y="5141473"/>
                </a:lnTo>
                <a:lnTo>
                  <a:pt x="5104709" y="5141922"/>
                </a:lnTo>
                <a:lnTo>
                  <a:pt x="5098872" y="5141473"/>
                </a:lnTo>
                <a:lnTo>
                  <a:pt x="5093034" y="5141024"/>
                </a:lnTo>
                <a:lnTo>
                  <a:pt x="5086747" y="5140126"/>
                </a:lnTo>
                <a:lnTo>
                  <a:pt x="5080012" y="5138779"/>
                </a:lnTo>
                <a:lnTo>
                  <a:pt x="5072827" y="5136983"/>
                </a:lnTo>
                <a:lnTo>
                  <a:pt x="4999633" y="5142820"/>
                </a:lnTo>
                <a:lnTo>
                  <a:pt x="4942604" y="5149556"/>
                </a:lnTo>
                <a:lnTo>
                  <a:pt x="4913865" y="5153148"/>
                </a:lnTo>
                <a:lnTo>
                  <a:pt x="4885126" y="5155843"/>
                </a:lnTo>
                <a:lnTo>
                  <a:pt x="4856836" y="5158537"/>
                </a:lnTo>
                <a:lnTo>
                  <a:pt x="4828097" y="5160333"/>
                </a:lnTo>
                <a:lnTo>
                  <a:pt x="4799358" y="5162129"/>
                </a:lnTo>
                <a:lnTo>
                  <a:pt x="4770620" y="5163476"/>
                </a:lnTo>
                <a:lnTo>
                  <a:pt x="4741881" y="5163925"/>
                </a:lnTo>
                <a:lnTo>
                  <a:pt x="4713591" y="5164374"/>
                </a:lnTo>
                <a:lnTo>
                  <a:pt x="4684852" y="5163925"/>
                </a:lnTo>
                <a:lnTo>
                  <a:pt x="4656113" y="5162578"/>
                </a:lnTo>
                <a:lnTo>
                  <a:pt x="4627375" y="5160782"/>
                </a:lnTo>
                <a:lnTo>
                  <a:pt x="4599085" y="5158088"/>
                </a:lnTo>
                <a:lnTo>
                  <a:pt x="4570346" y="5154496"/>
                </a:lnTo>
                <a:lnTo>
                  <a:pt x="4541607" y="5149556"/>
                </a:lnTo>
                <a:lnTo>
                  <a:pt x="4538015" y="5149107"/>
                </a:lnTo>
                <a:lnTo>
                  <a:pt x="4534871" y="5149107"/>
                </a:lnTo>
                <a:lnTo>
                  <a:pt x="4531279" y="5149107"/>
                </a:lnTo>
                <a:lnTo>
                  <a:pt x="4528135" y="5149556"/>
                </a:lnTo>
                <a:lnTo>
                  <a:pt x="4521400" y="5151801"/>
                </a:lnTo>
                <a:lnTo>
                  <a:pt x="4515113" y="5154046"/>
                </a:lnTo>
                <a:lnTo>
                  <a:pt x="4509275" y="5156741"/>
                </a:lnTo>
                <a:lnTo>
                  <a:pt x="4503438" y="5159884"/>
                </a:lnTo>
                <a:lnTo>
                  <a:pt x="4491763" y="5166171"/>
                </a:lnTo>
                <a:lnTo>
                  <a:pt x="4485925" y="5168865"/>
                </a:lnTo>
                <a:lnTo>
                  <a:pt x="4479639" y="5171110"/>
                </a:lnTo>
                <a:lnTo>
                  <a:pt x="4473801" y="5172906"/>
                </a:lnTo>
                <a:lnTo>
                  <a:pt x="4467964" y="5173355"/>
                </a:lnTo>
                <a:lnTo>
                  <a:pt x="4464820" y="5173355"/>
                </a:lnTo>
                <a:lnTo>
                  <a:pt x="4461677" y="5172906"/>
                </a:lnTo>
                <a:lnTo>
                  <a:pt x="4458533" y="5172008"/>
                </a:lnTo>
                <a:lnTo>
                  <a:pt x="4455390" y="5171110"/>
                </a:lnTo>
                <a:lnTo>
                  <a:pt x="4452247" y="5169763"/>
                </a:lnTo>
                <a:lnTo>
                  <a:pt x="4449103" y="5167967"/>
                </a:lnTo>
                <a:lnTo>
                  <a:pt x="4445062" y="5165273"/>
                </a:lnTo>
                <a:lnTo>
                  <a:pt x="4441919" y="5162578"/>
                </a:lnTo>
                <a:lnTo>
                  <a:pt x="4438327" y="5164374"/>
                </a:lnTo>
                <a:lnTo>
                  <a:pt x="4434734" y="5165722"/>
                </a:lnTo>
                <a:lnTo>
                  <a:pt x="4431142" y="5166620"/>
                </a:lnTo>
                <a:lnTo>
                  <a:pt x="4427550" y="5167069"/>
                </a:lnTo>
                <a:lnTo>
                  <a:pt x="4420814" y="5167518"/>
                </a:lnTo>
                <a:lnTo>
                  <a:pt x="4414078" y="5167069"/>
                </a:lnTo>
                <a:lnTo>
                  <a:pt x="4395218" y="5169763"/>
                </a:lnTo>
                <a:lnTo>
                  <a:pt x="4376808" y="5171559"/>
                </a:lnTo>
                <a:lnTo>
                  <a:pt x="4357947" y="5173355"/>
                </a:lnTo>
                <a:lnTo>
                  <a:pt x="4339087" y="5174253"/>
                </a:lnTo>
                <a:lnTo>
                  <a:pt x="4320228" y="5175152"/>
                </a:lnTo>
                <a:lnTo>
                  <a:pt x="4301817" y="5175601"/>
                </a:lnTo>
                <a:lnTo>
                  <a:pt x="4264097" y="5175601"/>
                </a:lnTo>
                <a:lnTo>
                  <a:pt x="4188657" y="5175152"/>
                </a:lnTo>
                <a:lnTo>
                  <a:pt x="4150937" y="5175601"/>
                </a:lnTo>
                <a:lnTo>
                  <a:pt x="4132527" y="5176050"/>
                </a:lnTo>
                <a:lnTo>
                  <a:pt x="4113667" y="5176499"/>
                </a:lnTo>
                <a:lnTo>
                  <a:pt x="4093011" y="5176499"/>
                </a:lnTo>
                <a:lnTo>
                  <a:pt x="4000956" y="5177846"/>
                </a:lnTo>
                <a:lnTo>
                  <a:pt x="3955154" y="5179193"/>
                </a:lnTo>
                <a:lnTo>
                  <a:pt x="3932702" y="5180091"/>
                </a:lnTo>
                <a:lnTo>
                  <a:pt x="3909800" y="5180989"/>
                </a:lnTo>
                <a:lnTo>
                  <a:pt x="3901717" y="5181438"/>
                </a:lnTo>
                <a:lnTo>
                  <a:pt x="3894084" y="5181438"/>
                </a:lnTo>
                <a:lnTo>
                  <a:pt x="3886001" y="5180989"/>
                </a:lnTo>
                <a:lnTo>
                  <a:pt x="3879265" y="5180091"/>
                </a:lnTo>
                <a:lnTo>
                  <a:pt x="3872979" y="5178744"/>
                </a:lnTo>
                <a:lnTo>
                  <a:pt x="3867141" y="5176948"/>
                </a:lnTo>
                <a:lnTo>
                  <a:pt x="3861752" y="5174253"/>
                </a:lnTo>
                <a:lnTo>
                  <a:pt x="3857262" y="5171559"/>
                </a:lnTo>
                <a:lnTo>
                  <a:pt x="3852322" y="5167518"/>
                </a:lnTo>
                <a:lnTo>
                  <a:pt x="3848730" y="5163476"/>
                </a:lnTo>
                <a:lnTo>
                  <a:pt x="3845587" y="5158537"/>
                </a:lnTo>
                <a:lnTo>
                  <a:pt x="3843342" y="5152699"/>
                </a:lnTo>
                <a:lnTo>
                  <a:pt x="3841545" y="5145964"/>
                </a:lnTo>
                <a:lnTo>
                  <a:pt x="3840198" y="5138330"/>
                </a:lnTo>
                <a:lnTo>
                  <a:pt x="3839749" y="5130247"/>
                </a:lnTo>
                <a:lnTo>
                  <a:pt x="3840198" y="5121266"/>
                </a:lnTo>
                <a:lnTo>
                  <a:pt x="3828972" y="5139228"/>
                </a:lnTo>
                <a:lnTo>
                  <a:pt x="3828523" y="5145515"/>
                </a:lnTo>
                <a:lnTo>
                  <a:pt x="3828074" y="5151352"/>
                </a:lnTo>
                <a:lnTo>
                  <a:pt x="3827176" y="5156292"/>
                </a:lnTo>
                <a:lnTo>
                  <a:pt x="3826278" y="5160782"/>
                </a:lnTo>
                <a:lnTo>
                  <a:pt x="3824931" y="5164824"/>
                </a:lnTo>
                <a:lnTo>
                  <a:pt x="3823584" y="5168416"/>
                </a:lnTo>
                <a:lnTo>
                  <a:pt x="3821787" y="5171110"/>
                </a:lnTo>
                <a:lnTo>
                  <a:pt x="3819542" y="5173804"/>
                </a:lnTo>
                <a:lnTo>
                  <a:pt x="3817297" y="5175601"/>
                </a:lnTo>
                <a:lnTo>
                  <a:pt x="3814603" y="5177397"/>
                </a:lnTo>
                <a:lnTo>
                  <a:pt x="3812357" y="5178744"/>
                </a:lnTo>
                <a:lnTo>
                  <a:pt x="3809663" y="5180091"/>
                </a:lnTo>
                <a:lnTo>
                  <a:pt x="3806969" y="5180540"/>
                </a:lnTo>
                <a:lnTo>
                  <a:pt x="3803826" y="5180989"/>
                </a:lnTo>
                <a:lnTo>
                  <a:pt x="3797988" y="5181438"/>
                </a:lnTo>
                <a:lnTo>
                  <a:pt x="3791252" y="5180989"/>
                </a:lnTo>
                <a:lnTo>
                  <a:pt x="3784966" y="5180091"/>
                </a:lnTo>
                <a:lnTo>
                  <a:pt x="3770596" y="5177846"/>
                </a:lnTo>
                <a:lnTo>
                  <a:pt x="3764310" y="5176948"/>
                </a:lnTo>
                <a:lnTo>
                  <a:pt x="3757574" y="5176499"/>
                </a:lnTo>
                <a:lnTo>
                  <a:pt x="3751736" y="5176948"/>
                </a:lnTo>
                <a:lnTo>
                  <a:pt x="3748593" y="5177397"/>
                </a:lnTo>
                <a:lnTo>
                  <a:pt x="3745899" y="5177846"/>
                </a:lnTo>
                <a:lnTo>
                  <a:pt x="3705036" y="5181438"/>
                </a:lnTo>
                <a:lnTo>
                  <a:pt x="3711322" y="5186827"/>
                </a:lnTo>
                <a:lnTo>
                  <a:pt x="3717160" y="5192664"/>
                </a:lnTo>
                <a:lnTo>
                  <a:pt x="3723447" y="5197155"/>
                </a:lnTo>
                <a:lnTo>
                  <a:pt x="3729733" y="5201196"/>
                </a:lnTo>
                <a:lnTo>
                  <a:pt x="3736020" y="5205238"/>
                </a:lnTo>
                <a:lnTo>
                  <a:pt x="3742755" y="5208830"/>
                </a:lnTo>
                <a:lnTo>
                  <a:pt x="3749940" y="5211973"/>
                </a:lnTo>
                <a:lnTo>
                  <a:pt x="3756676" y="5214668"/>
                </a:lnTo>
                <a:lnTo>
                  <a:pt x="3763412" y="5217362"/>
                </a:lnTo>
                <a:lnTo>
                  <a:pt x="3770596" y="5219607"/>
                </a:lnTo>
                <a:lnTo>
                  <a:pt x="3784966" y="5223648"/>
                </a:lnTo>
                <a:lnTo>
                  <a:pt x="3799784" y="5227241"/>
                </a:lnTo>
                <a:lnTo>
                  <a:pt x="3814154" y="5230384"/>
                </a:lnTo>
                <a:lnTo>
                  <a:pt x="3844240" y="5235324"/>
                </a:lnTo>
                <a:lnTo>
                  <a:pt x="3859058" y="5238018"/>
                </a:lnTo>
                <a:lnTo>
                  <a:pt x="3873877" y="5241161"/>
                </a:lnTo>
                <a:lnTo>
                  <a:pt x="3888246" y="5244754"/>
                </a:lnTo>
                <a:lnTo>
                  <a:pt x="3902616" y="5249244"/>
                </a:lnTo>
                <a:lnTo>
                  <a:pt x="3909351" y="5251938"/>
                </a:lnTo>
                <a:lnTo>
                  <a:pt x="3916087" y="5255082"/>
                </a:lnTo>
                <a:lnTo>
                  <a:pt x="3922823" y="5258225"/>
                </a:lnTo>
                <a:lnTo>
                  <a:pt x="3930007" y="5262266"/>
                </a:lnTo>
                <a:lnTo>
                  <a:pt x="3938539" y="5263613"/>
                </a:lnTo>
                <a:lnTo>
                  <a:pt x="3947071" y="5265410"/>
                </a:lnTo>
                <a:lnTo>
                  <a:pt x="3955603" y="5267655"/>
                </a:lnTo>
                <a:lnTo>
                  <a:pt x="3963686" y="5270349"/>
                </a:lnTo>
                <a:lnTo>
                  <a:pt x="3972218" y="5273043"/>
                </a:lnTo>
                <a:lnTo>
                  <a:pt x="3979851" y="5276187"/>
                </a:lnTo>
                <a:lnTo>
                  <a:pt x="3987485" y="5279779"/>
                </a:lnTo>
                <a:lnTo>
                  <a:pt x="3995119" y="5283371"/>
                </a:lnTo>
                <a:lnTo>
                  <a:pt x="4002753" y="5287413"/>
                </a:lnTo>
                <a:lnTo>
                  <a:pt x="4010386" y="5291454"/>
                </a:lnTo>
                <a:lnTo>
                  <a:pt x="4024756" y="5301333"/>
                </a:lnTo>
                <a:lnTo>
                  <a:pt x="4038676" y="5311212"/>
                </a:lnTo>
                <a:lnTo>
                  <a:pt x="4052597" y="5321989"/>
                </a:lnTo>
                <a:lnTo>
                  <a:pt x="4055740" y="5327827"/>
                </a:lnTo>
                <a:lnTo>
                  <a:pt x="4058434" y="5333215"/>
                </a:lnTo>
                <a:lnTo>
                  <a:pt x="4060679" y="5339502"/>
                </a:lnTo>
                <a:lnTo>
                  <a:pt x="4062476" y="5345340"/>
                </a:lnTo>
                <a:lnTo>
                  <a:pt x="4063823" y="5351177"/>
                </a:lnTo>
                <a:lnTo>
                  <a:pt x="4065170" y="5356566"/>
                </a:lnTo>
                <a:lnTo>
                  <a:pt x="4066068" y="5362403"/>
                </a:lnTo>
                <a:lnTo>
                  <a:pt x="4066517" y="5368241"/>
                </a:lnTo>
                <a:lnTo>
                  <a:pt x="4066966" y="5379916"/>
                </a:lnTo>
                <a:lnTo>
                  <a:pt x="4066517" y="5391142"/>
                </a:lnTo>
                <a:lnTo>
                  <a:pt x="4065170" y="5402368"/>
                </a:lnTo>
                <a:lnTo>
                  <a:pt x="4063823" y="5414044"/>
                </a:lnTo>
                <a:lnTo>
                  <a:pt x="4061577" y="5425270"/>
                </a:lnTo>
                <a:lnTo>
                  <a:pt x="4058883" y="5436945"/>
                </a:lnTo>
                <a:lnTo>
                  <a:pt x="4053944" y="5459846"/>
                </a:lnTo>
                <a:lnTo>
                  <a:pt x="4051698" y="5471072"/>
                </a:lnTo>
                <a:lnTo>
                  <a:pt x="4049902" y="5482747"/>
                </a:lnTo>
                <a:lnTo>
                  <a:pt x="4048555" y="5493974"/>
                </a:lnTo>
                <a:lnTo>
                  <a:pt x="4048106" y="5505649"/>
                </a:lnTo>
                <a:lnTo>
                  <a:pt x="4049453" y="5517324"/>
                </a:lnTo>
                <a:lnTo>
                  <a:pt x="4050351" y="5529448"/>
                </a:lnTo>
                <a:lnTo>
                  <a:pt x="4050351" y="5541572"/>
                </a:lnTo>
                <a:lnTo>
                  <a:pt x="4049902" y="5553697"/>
                </a:lnTo>
                <a:lnTo>
                  <a:pt x="4048555" y="5566719"/>
                </a:lnTo>
                <a:lnTo>
                  <a:pt x="4046759" y="5579292"/>
                </a:lnTo>
                <a:lnTo>
                  <a:pt x="4044514" y="5591416"/>
                </a:lnTo>
                <a:lnTo>
                  <a:pt x="4041370" y="5604439"/>
                </a:lnTo>
                <a:lnTo>
                  <a:pt x="4037329" y="5617012"/>
                </a:lnTo>
                <a:lnTo>
                  <a:pt x="4033288" y="5630034"/>
                </a:lnTo>
                <a:lnTo>
                  <a:pt x="4028797" y="5642158"/>
                </a:lnTo>
                <a:lnTo>
                  <a:pt x="4023858" y="5654283"/>
                </a:lnTo>
                <a:lnTo>
                  <a:pt x="4018469" y="5666856"/>
                </a:lnTo>
                <a:lnTo>
                  <a:pt x="4012632" y="5678980"/>
                </a:lnTo>
                <a:lnTo>
                  <a:pt x="4006345" y="5690655"/>
                </a:lnTo>
                <a:lnTo>
                  <a:pt x="3998711" y="5701881"/>
                </a:lnTo>
                <a:lnTo>
                  <a:pt x="3991526" y="5713557"/>
                </a:lnTo>
                <a:lnTo>
                  <a:pt x="3984342" y="5724783"/>
                </a:lnTo>
                <a:lnTo>
                  <a:pt x="3976259" y="5735560"/>
                </a:lnTo>
                <a:lnTo>
                  <a:pt x="3968176" y="5745888"/>
                </a:lnTo>
                <a:lnTo>
                  <a:pt x="3959195" y="5756216"/>
                </a:lnTo>
                <a:lnTo>
                  <a:pt x="3950214" y="5765646"/>
                </a:lnTo>
                <a:lnTo>
                  <a:pt x="3941233" y="5774627"/>
                </a:lnTo>
                <a:lnTo>
                  <a:pt x="3931803" y="5783608"/>
                </a:lnTo>
                <a:lnTo>
                  <a:pt x="3921475" y="5791690"/>
                </a:lnTo>
                <a:lnTo>
                  <a:pt x="3911596" y="5799324"/>
                </a:lnTo>
                <a:lnTo>
                  <a:pt x="3901717" y="5806509"/>
                </a:lnTo>
                <a:lnTo>
                  <a:pt x="3890940" y="5813245"/>
                </a:lnTo>
                <a:lnTo>
                  <a:pt x="3880612" y="5819082"/>
                </a:lnTo>
                <a:lnTo>
                  <a:pt x="3869835" y="5824022"/>
                </a:lnTo>
                <a:lnTo>
                  <a:pt x="3859058" y="5828512"/>
                </a:lnTo>
                <a:lnTo>
                  <a:pt x="3847832" y="5832554"/>
                </a:lnTo>
                <a:lnTo>
                  <a:pt x="3844240" y="5835248"/>
                </a:lnTo>
                <a:lnTo>
                  <a:pt x="3840198" y="5837044"/>
                </a:lnTo>
                <a:lnTo>
                  <a:pt x="3836157" y="5837493"/>
                </a:lnTo>
                <a:lnTo>
                  <a:pt x="3831666" y="5837044"/>
                </a:lnTo>
                <a:lnTo>
                  <a:pt x="3825829" y="5841085"/>
                </a:lnTo>
                <a:lnTo>
                  <a:pt x="3819093" y="5844678"/>
                </a:lnTo>
                <a:lnTo>
                  <a:pt x="3812357" y="5847372"/>
                </a:lnTo>
                <a:lnTo>
                  <a:pt x="3805173" y="5849617"/>
                </a:lnTo>
                <a:lnTo>
                  <a:pt x="3797988" y="5851413"/>
                </a:lnTo>
                <a:lnTo>
                  <a:pt x="3790803" y="5852312"/>
                </a:lnTo>
                <a:lnTo>
                  <a:pt x="3774638" y="5854108"/>
                </a:lnTo>
                <a:lnTo>
                  <a:pt x="3758472" y="5855904"/>
                </a:lnTo>
                <a:lnTo>
                  <a:pt x="3749491" y="5856802"/>
                </a:lnTo>
                <a:lnTo>
                  <a:pt x="3740061" y="5858149"/>
                </a:lnTo>
                <a:lnTo>
                  <a:pt x="3731080" y="5859945"/>
                </a:lnTo>
                <a:lnTo>
                  <a:pt x="3721650" y="5862190"/>
                </a:lnTo>
                <a:lnTo>
                  <a:pt x="3712220" y="5865334"/>
                </a:lnTo>
                <a:lnTo>
                  <a:pt x="3701443" y="5868926"/>
                </a:lnTo>
                <a:lnTo>
                  <a:pt x="3724794" y="5874315"/>
                </a:lnTo>
                <a:lnTo>
                  <a:pt x="3747695" y="5879254"/>
                </a:lnTo>
                <a:lnTo>
                  <a:pt x="3792150" y="5889133"/>
                </a:lnTo>
                <a:lnTo>
                  <a:pt x="3835259" y="5898114"/>
                </a:lnTo>
                <a:lnTo>
                  <a:pt x="3877020" y="5906646"/>
                </a:lnTo>
                <a:lnTo>
                  <a:pt x="3897676" y="5911136"/>
                </a:lnTo>
                <a:lnTo>
                  <a:pt x="3917883" y="5916076"/>
                </a:lnTo>
                <a:lnTo>
                  <a:pt x="3938090" y="5921464"/>
                </a:lnTo>
                <a:lnTo>
                  <a:pt x="3957848" y="5927302"/>
                </a:lnTo>
                <a:lnTo>
                  <a:pt x="3977157" y="5933140"/>
                </a:lnTo>
                <a:lnTo>
                  <a:pt x="3996466" y="5939426"/>
                </a:lnTo>
                <a:lnTo>
                  <a:pt x="4015775" y="5946611"/>
                </a:lnTo>
                <a:lnTo>
                  <a:pt x="4034186" y="5954245"/>
                </a:lnTo>
                <a:lnTo>
                  <a:pt x="4442368" y="6056627"/>
                </a:lnTo>
                <a:lnTo>
                  <a:pt x="4442368" y="6056178"/>
                </a:lnTo>
                <a:lnTo>
                  <a:pt x="4457187" y="6057974"/>
                </a:lnTo>
                <a:lnTo>
                  <a:pt x="4472005" y="6059770"/>
                </a:lnTo>
                <a:lnTo>
                  <a:pt x="4501193" y="6064710"/>
                </a:lnTo>
                <a:lnTo>
                  <a:pt x="4530381" y="6070547"/>
                </a:lnTo>
                <a:lnTo>
                  <a:pt x="4558671" y="6077283"/>
                </a:lnTo>
                <a:lnTo>
                  <a:pt x="4586961" y="6084468"/>
                </a:lnTo>
                <a:lnTo>
                  <a:pt x="4615251" y="6092551"/>
                </a:lnTo>
                <a:lnTo>
                  <a:pt x="4643091" y="6101532"/>
                </a:lnTo>
                <a:lnTo>
                  <a:pt x="4670483" y="6111410"/>
                </a:lnTo>
                <a:lnTo>
                  <a:pt x="4697874" y="6121289"/>
                </a:lnTo>
                <a:lnTo>
                  <a:pt x="4725266" y="6131618"/>
                </a:lnTo>
                <a:lnTo>
                  <a:pt x="4752658" y="6142844"/>
                </a:lnTo>
                <a:lnTo>
                  <a:pt x="4779601" y="6154070"/>
                </a:lnTo>
                <a:lnTo>
                  <a:pt x="4833935" y="6177420"/>
                </a:lnTo>
                <a:lnTo>
                  <a:pt x="4887371" y="6201669"/>
                </a:lnTo>
                <a:lnTo>
                  <a:pt x="4892311" y="6203914"/>
                </a:lnTo>
                <a:lnTo>
                  <a:pt x="4897250" y="6206608"/>
                </a:lnTo>
                <a:lnTo>
                  <a:pt x="4900394" y="6209302"/>
                </a:lnTo>
                <a:lnTo>
                  <a:pt x="4903088" y="6211548"/>
                </a:lnTo>
                <a:lnTo>
                  <a:pt x="4905333" y="6214242"/>
                </a:lnTo>
                <a:lnTo>
                  <a:pt x="4906680" y="6217834"/>
                </a:lnTo>
                <a:lnTo>
                  <a:pt x="4907578" y="6220528"/>
                </a:lnTo>
                <a:lnTo>
                  <a:pt x="4908027" y="6223223"/>
                </a:lnTo>
                <a:lnTo>
                  <a:pt x="4908476" y="6225917"/>
                </a:lnTo>
                <a:lnTo>
                  <a:pt x="4908476" y="6229060"/>
                </a:lnTo>
                <a:lnTo>
                  <a:pt x="4907578" y="6234898"/>
                </a:lnTo>
                <a:lnTo>
                  <a:pt x="4906680" y="6241634"/>
                </a:lnTo>
                <a:lnTo>
                  <a:pt x="4906231" y="6247920"/>
                </a:lnTo>
                <a:lnTo>
                  <a:pt x="4906680" y="6277557"/>
                </a:lnTo>
                <a:lnTo>
                  <a:pt x="4907578" y="6306745"/>
                </a:lnTo>
                <a:lnTo>
                  <a:pt x="4909375" y="6365121"/>
                </a:lnTo>
                <a:lnTo>
                  <a:pt x="4911620" y="6391166"/>
                </a:lnTo>
                <a:lnTo>
                  <a:pt x="4912967" y="6404637"/>
                </a:lnTo>
                <a:lnTo>
                  <a:pt x="4914314" y="6417659"/>
                </a:lnTo>
                <a:lnTo>
                  <a:pt x="4914763" y="6430682"/>
                </a:lnTo>
                <a:lnTo>
                  <a:pt x="4914763" y="6443704"/>
                </a:lnTo>
                <a:lnTo>
                  <a:pt x="4914314" y="6455828"/>
                </a:lnTo>
                <a:lnTo>
                  <a:pt x="4912518" y="6467952"/>
                </a:lnTo>
                <a:lnTo>
                  <a:pt x="4911620" y="6474239"/>
                </a:lnTo>
                <a:lnTo>
                  <a:pt x="4909824" y="6480076"/>
                </a:lnTo>
                <a:lnTo>
                  <a:pt x="4908027" y="6485914"/>
                </a:lnTo>
                <a:lnTo>
                  <a:pt x="4906231" y="6491303"/>
                </a:lnTo>
                <a:lnTo>
                  <a:pt x="4903537" y="6497140"/>
                </a:lnTo>
                <a:lnTo>
                  <a:pt x="4900843" y="6502529"/>
                </a:lnTo>
                <a:lnTo>
                  <a:pt x="4897699" y="6507468"/>
                </a:lnTo>
                <a:lnTo>
                  <a:pt x="4894107" y="6512857"/>
                </a:lnTo>
                <a:lnTo>
                  <a:pt x="4889617" y="6517796"/>
                </a:lnTo>
                <a:lnTo>
                  <a:pt x="4885126" y="6522736"/>
                </a:lnTo>
                <a:lnTo>
                  <a:pt x="4880187" y="6527226"/>
                </a:lnTo>
                <a:lnTo>
                  <a:pt x="4874798" y="6531717"/>
                </a:lnTo>
                <a:lnTo>
                  <a:pt x="4868960" y="6536207"/>
                </a:lnTo>
                <a:lnTo>
                  <a:pt x="4862225" y="6540249"/>
                </a:lnTo>
                <a:lnTo>
                  <a:pt x="4854591" y="6544290"/>
                </a:lnTo>
                <a:lnTo>
                  <a:pt x="4847406" y="6548331"/>
                </a:lnTo>
                <a:lnTo>
                  <a:pt x="4847406" y="6551924"/>
                </a:lnTo>
                <a:lnTo>
                  <a:pt x="4848304" y="6555965"/>
                </a:lnTo>
                <a:lnTo>
                  <a:pt x="4849202" y="6559557"/>
                </a:lnTo>
                <a:lnTo>
                  <a:pt x="4850550" y="6563599"/>
                </a:lnTo>
                <a:lnTo>
                  <a:pt x="4853693" y="6570784"/>
                </a:lnTo>
                <a:lnTo>
                  <a:pt x="4857734" y="6577968"/>
                </a:lnTo>
                <a:lnTo>
                  <a:pt x="4862225" y="6585602"/>
                </a:lnTo>
                <a:lnTo>
                  <a:pt x="4866715" y="6592338"/>
                </a:lnTo>
                <a:lnTo>
                  <a:pt x="4871206" y="6599522"/>
                </a:lnTo>
                <a:lnTo>
                  <a:pt x="4875247" y="6606707"/>
                </a:lnTo>
                <a:lnTo>
                  <a:pt x="4878839" y="6613892"/>
                </a:lnTo>
                <a:lnTo>
                  <a:pt x="4881983" y="6621526"/>
                </a:lnTo>
                <a:lnTo>
                  <a:pt x="4882881" y="6625567"/>
                </a:lnTo>
                <a:lnTo>
                  <a:pt x="4883779" y="6629159"/>
                </a:lnTo>
                <a:lnTo>
                  <a:pt x="4884228" y="6633201"/>
                </a:lnTo>
                <a:lnTo>
                  <a:pt x="4884677" y="6636793"/>
                </a:lnTo>
                <a:lnTo>
                  <a:pt x="4884228" y="6640835"/>
                </a:lnTo>
                <a:lnTo>
                  <a:pt x="4883779" y="6644876"/>
                </a:lnTo>
                <a:lnTo>
                  <a:pt x="4882881" y="6648917"/>
                </a:lnTo>
                <a:lnTo>
                  <a:pt x="4881534" y="6653408"/>
                </a:lnTo>
                <a:lnTo>
                  <a:pt x="4879738" y="6657898"/>
                </a:lnTo>
                <a:lnTo>
                  <a:pt x="4877043" y="6662389"/>
                </a:lnTo>
                <a:lnTo>
                  <a:pt x="4874349" y="6666879"/>
                </a:lnTo>
                <a:lnTo>
                  <a:pt x="4870757" y="6671370"/>
                </a:lnTo>
                <a:lnTo>
                  <a:pt x="4875247" y="6677656"/>
                </a:lnTo>
                <a:lnTo>
                  <a:pt x="4879738" y="6684392"/>
                </a:lnTo>
                <a:lnTo>
                  <a:pt x="4881983" y="6687535"/>
                </a:lnTo>
                <a:lnTo>
                  <a:pt x="4884677" y="6690230"/>
                </a:lnTo>
                <a:lnTo>
                  <a:pt x="4887371" y="6692475"/>
                </a:lnTo>
                <a:lnTo>
                  <a:pt x="4890066" y="6693822"/>
                </a:lnTo>
                <a:lnTo>
                  <a:pt x="4920152" y="6706395"/>
                </a:lnTo>
                <a:lnTo>
                  <a:pt x="4946196" y="6717621"/>
                </a:lnTo>
                <a:lnTo>
                  <a:pt x="4969098" y="6727500"/>
                </a:lnTo>
                <a:lnTo>
                  <a:pt x="4987957" y="6737379"/>
                </a:lnTo>
                <a:lnTo>
                  <a:pt x="4996489" y="6741870"/>
                </a:lnTo>
                <a:lnTo>
                  <a:pt x="5004123" y="6746360"/>
                </a:lnTo>
                <a:lnTo>
                  <a:pt x="5011757" y="6750851"/>
                </a:lnTo>
                <a:lnTo>
                  <a:pt x="5018043" y="6755790"/>
                </a:lnTo>
                <a:lnTo>
                  <a:pt x="5023881" y="6760730"/>
                </a:lnTo>
                <a:lnTo>
                  <a:pt x="5028821" y="6765669"/>
                </a:lnTo>
                <a:lnTo>
                  <a:pt x="5033311" y="6771507"/>
                </a:lnTo>
                <a:lnTo>
                  <a:pt x="5037352" y="6776895"/>
                </a:lnTo>
                <a:lnTo>
                  <a:pt x="5040945" y="6782733"/>
                </a:lnTo>
                <a:lnTo>
                  <a:pt x="5044537" y="6788570"/>
                </a:lnTo>
                <a:lnTo>
                  <a:pt x="5047231" y="6795306"/>
                </a:lnTo>
                <a:lnTo>
                  <a:pt x="5049028" y="6802042"/>
                </a:lnTo>
                <a:lnTo>
                  <a:pt x="5050824" y="6810125"/>
                </a:lnTo>
                <a:lnTo>
                  <a:pt x="5052171" y="6818207"/>
                </a:lnTo>
                <a:lnTo>
                  <a:pt x="5053518" y="6826739"/>
                </a:lnTo>
                <a:lnTo>
                  <a:pt x="5053967" y="6835720"/>
                </a:lnTo>
                <a:lnTo>
                  <a:pt x="5054416" y="6846048"/>
                </a:lnTo>
                <a:lnTo>
                  <a:pt x="5054865" y="6856376"/>
                </a:lnTo>
                <a:lnTo>
                  <a:pt x="5054835" y="6857999"/>
                </a:lnTo>
                <a:lnTo>
                  <a:pt x="0" y="6857999"/>
                </a:lnTo>
                <a:close/>
              </a:path>
            </a:pathLst>
          </a:custGeom>
        </p:spPr>
      </p:pic>
    </p:spTree>
    <p:extLst>
      <p:ext uri="{BB962C8B-B14F-4D97-AF65-F5344CB8AC3E}">
        <p14:creationId xmlns:p14="http://schemas.microsoft.com/office/powerpoint/2010/main" val="456561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56" y="368660"/>
            <a:ext cx="9601200" cy="1143000"/>
          </a:xfrm>
        </p:spPr>
        <p:txBody>
          <a:bodyPr>
            <a:normAutofit/>
          </a:bodyPr>
          <a:lstStyle/>
          <a:p>
            <a:r>
              <a:rPr lang="en-US" sz="3900" dirty="0">
                <a:latin typeface="Arial" panose="020B0604020202020204" pitchFamily="34" charset="0"/>
                <a:cs typeface="Arial" panose="020B0604020202020204" pitchFamily="34" charset="0"/>
              </a:rPr>
              <a:t>Where does Stormwater Runoff Go?</a:t>
            </a:r>
          </a:p>
        </p:txBody>
      </p:sp>
      <p:sp>
        <p:nvSpPr>
          <p:cNvPr id="3" name="Content Placeholder 2"/>
          <p:cNvSpPr>
            <a:spLocks noGrp="1"/>
          </p:cNvSpPr>
          <p:nvPr>
            <p:ph sz="quarter" idx="4294967295"/>
          </p:nvPr>
        </p:nvSpPr>
        <p:spPr>
          <a:xfrm>
            <a:off x="447887" y="1203325"/>
            <a:ext cx="6215063" cy="4451350"/>
          </a:xfrm>
        </p:spPr>
        <p:txBody>
          <a:bodyPr>
            <a:normAutofit fontScale="92500"/>
          </a:bodyPr>
          <a:lstStyle/>
          <a:p>
            <a:r>
              <a:rPr lang="en-US" sz="2400" dirty="0"/>
              <a:t>Stormwater runoff travels over the ground, and pavement </a:t>
            </a:r>
          </a:p>
          <a:p>
            <a:r>
              <a:rPr lang="en-US" sz="2400" dirty="0"/>
              <a:t>And through stormwater systems</a:t>
            </a:r>
          </a:p>
          <a:p>
            <a:pPr lvl="1"/>
            <a:r>
              <a:rPr lang="en-US" sz="2200" dirty="0"/>
              <a:t>pipes, gutters, swales, and ditches</a:t>
            </a:r>
          </a:p>
          <a:p>
            <a:r>
              <a:rPr lang="en-US" sz="2400" dirty="0"/>
              <a:t>Transporting pollution</a:t>
            </a:r>
            <a:endParaRPr lang="en-US" sz="4000" b="1" cap="small" dirty="0"/>
          </a:p>
          <a:p>
            <a:pPr marL="0" indent="0">
              <a:buNone/>
            </a:pPr>
            <a:endParaRPr lang="en-US" sz="4000" b="1" cap="small" dirty="0"/>
          </a:p>
          <a:p>
            <a:pPr marL="0" indent="0">
              <a:buNone/>
            </a:pPr>
            <a:r>
              <a:rPr lang="en-US" sz="3600" b="1" cap="small" dirty="0"/>
              <a:t>Discharges to:</a:t>
            </a:r>
          </a:p>
          <a:p>
            <a:pPr marL="0" indent="0">
              <a:buNone/>
            </a:pPr>
            <a:r>
              <a:rPr lang="en-US" sz="4000" b="1" cap="small" dirty="0"/>
              <a:t>Streams Rivers and Lakes</a:t>
            </a:r>
          </a:p>
        </p:txBody>
      </p:sp>
      <p:pic>
        <p:nvPicPr>
          <p:cNvPr id="1026" name="Picture 2"/>
          <p:cNvPicPr>
            <a:picLocks noChangeAspect="1" noChangeArrowheads="1"/>
          </p:cNvPicPr>
          <p:nvPr/>
        </p:nvPicPr>
        <p:blipFill>
          <a:blip r:embed="rId3" cstate="screen">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a:stretch>
            <a:fillRect/>
          </a:stretch>
        </p:blipFill>
        <p:spPr bwMode="auto">
          <a:xfrm>
            <a:off x="6921081" y="1208108"/>
            <a:ext cx="4964531" cy="4965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7008574" y="6201888"/>
            <a:ext cx="5009607" cy="215444"/>
          </a:xfrm>
          <a:prstGeom prst="rect">
            <a:avLst/>
          </a:prstGeom>
          <a:noFill/>
        </p:spPr>
        <p:txBody>
          <a:bodyPr wrap="square" rtlCol="0">
            <a:spAutoFit/>
          </a:bodyPr>
          <a:lstStyle/>
          <a:p>
            <a:pPr algn="ctr"/>
            <a:r>
              <a:rPr lang="en-US" sz="800" dirty="0"/>
              <a:t>http://www.bunnellcity.us/infr-sw.aspx</a:t>
            </a:r>
          </a:p>
        </p:txBody>
      </p:sp>
    </p:spTree>
    <p:extLst>
      <p:ext uri="{BB962C8B-B14F-4D97-AF65-F5344CB8AC3E}">
        <p14:creationId xmlns:p14="http://schemas.microsoft.com/office/powerpoint/2010/main" val="1523259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E:\2014 Green Landscaping DRAFT\Nonpoint-source-pollution_0316.jpg">
            <a:extLst>
              <a:ext uri="{FF2B5EF4-FFF2-40B4-BE49-F238E27FC236}">
                <a16:creationId xmlns:a16="http://schemas.microsoft.com/office/drawing/2014/main" id="{7026F7FE-E869-488D-B8B7-76D7074A38A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60816" y="1592796"/>
            <a:ext cx="5730240" cy="4297680"/>
          </a:xfrm>
          <a:prstGeom prst="rect">
            <a:avLst/>
          </a:prstGeom>
          <a:noFill/>
          <a:ln w="9525">
            <a:solidFill>
              <a:schemeClr val="tx1"/>
            </a:solidFill>
          </a:ln>
          <a:effectLst>
            <a:outerShdw blurRad="50800" dist="38100" dir="8100000" algn="tr" rotWithShape="0">
              <a:prstClr val="black">
                <a:alpha val="40000"/>
              </a:prstClr>
            </a:outerShdw>
          </a:effectLst>
        </p:spPr>
      </p:pic>
      <p:pic>
        <p:nvPicPr>
          <p:cNvPr id="21508" name="Picture 2" descr="E:\2014 Green Landscaping DRAFT\img_1722.jpg">
            <a:extLst>
              <a:ext uri="{FF2B5EF4-FFF2-40B4-BE49-F238E27FC236}">
                <a16:creationId xmlns:a16="http://schemas.microsoft.com/office/drawing/2014/main" id="{6992F5B2-F378-4334-9FE2-78EBFFE0EB5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7768" y="1592796"/>
            <a:ext cx="5730240" cy="4297680"/>
          </a:xfrm>
          <a:prstGeom prst="rect">
            <a:avLst/>
          </a:prstGeom>
          <a:noFill/>
          <a:ln w="9525">
            <a:solidFill>
              <a:srgbClr val="000000"/>
            </a:solidFill>
            <a:miter lim="800000"/>
            <a:headEnd/>
            <a:tailEnd/>
          </a:ln>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1509" name="Rectangle 2">
            <a:extLst>
              <a:ext uri="{FF2B5EF4-FFF2-40B4-BE49-F238E27FC236}">
                <a16:creationId xmlns:a16="http://schemas.microsoft.com/office/drawing/2014/main" id="{87E123C7-E291-45C0-8DED-47809B2E71B3}"/>
              </a:ext>
            </a:extLst>
          </p:cNvPr>
          <p:cNvSpPr>
            <a:spLocks noChangeArrowheads="1"/>
          </p:cNvSpPr>
          <p:nvPr/>
        </p:nvSpPr>
        <p:spPr bwMode="auto">
          <a:xfrm>
            <a:off x="1827212" y="381000"/>
            <a:ext cx="4191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spcBef>
                <a:spcPct val="20000"/>
              </a:spcBef>
              <a:buChar char="•"/>
              <a:defRPr sz="3200" b="1">
                <a:solidFill>
                  <a:srgbClr val="B7CCB7"/>
                </a:solidFill>
                <a:latin typeface="Arial" panose="020B0604020202020204" pitchFamily="34" charset="0"/>
              </a:defRPr>
            </a:lvl1pPr>
            <a:lvl2pPr marL="742950" indent="-285750" eaLnBrk="0" hangingPunct="0">
              <a:spcBef>
                <a:spcPct val="20000"/>
              </a:spcBef>
              <a:buChar char="–"/>
              <a:defRPr sz="2800" b="1">
                <a:solidFill>
                  <a:srgbClr val="B7CCB7"/>
                </a:solidFill>
                <a:latin typeface="Arial" panose="020B0604020202020204" pitchFamily="34" charset="0"/>
              </a:defRPr>
            </a:lvl2pPr>
            <a:lvl3pPr marL="1143000" indent="-228600" eaLnBrk="0" hangingPunct="0">
              <a:spcBef>
                <a:spcPct val="20000"/>
              </a:spcBef>
              <a:buChar char="•"/>
              <a:defRPr sz="2400" b="1">
                <a:solidFill>
                  <a:srgbClr val="B7CCB7"/>
                </a:solidFill>
                <a:latin typeface="Arial" panose="020B0604020202020204" pitchFamily="34" charset="0"/>
              </a:defRPr>
            </a:lvl3pPr>
            <a:lvl4pPr marL="1600200" indent="-228600" eaLnBrk="0" hangingPunct="0">
              <a:spcBef>
                <a:spcPct val="20000"/>
              </a:spcBef>
              <a:buChar char="–"/>
              <a:defRPr sz="2000" b="1">
                <a:solidFill>
                  <a:srgbClr val="B7CCB7"/>
                </a:solidFill>
                <a:latin typeface="Arial" panose="020B0604020202020204" pitchFamily="34" charset="0"/>
              </a:defRPr>
            </a:lvl4pPr>
            <a:lvl5pPr marL="2057400" indent="-228600" eaLnBrk="0" hangingPunct="0">
              <a:spcBef>
                <a:spcPct val="20000"/>
              </a:spcBef>
              <a:buChar char="»"/>
              <a:defRPr sz="2000" b="1">
                <a:solidFill>
                  <a:srgbClr val="B7CCB7"/>
                </a:solidFill>
                <a:latin typeface="Arial" panose="020B0604020202020204" pitchFamily="34" charset="0"/>
              </a:defRPr>
            </a:lvl5pPr>
            <a:lvl6pPr marL="2514600" indent="-228600" eaLnBrk="0" fontAlgn="base" hangingPunct="0">
              <a:spcBef>
                <a:spcPct val="20000"/>
              </a:spcBef>
              <a:spcAft>
                <a:spcPct val="0"/>
              </a:spcAft>
              <a:buChar char="»"/>
              <a:defRPr sz="2000" b="1">
                <a:solidFill>
                  <a:srgbClr val="B7CCB7"/>
                </a:solidFill>
                <a:latin typeface="Arial" panose="020B0604020202020204" pitchFamily="34" charset="0"/>
              </a:defRPr>
            </a:lvl6pPr>
            <a:lvl7pPr marL="2971800" indent="-228600" eaLnBrk="0" fontAlgn="base" hangingPunct="0">
              <a:spcBef>
                <a:spcPct val="20000"/>
              </a:spcBef>
              <a:spcAft>
                <a:spcPct val="0"/>
              </a:spcAft>
              <a:buChar char="»"/>
              <a:defRPr sz="2000" b="1">
                <a:solidFill>
                  <a:srgbClr val="B7CCB7"/>
                </a:solidFill>
                <a:latin typeface="Arial" panose="020B0604020202020204" pitchFamily="34" charset="0"/>
              </a:defRPr>
            </a:lvl7pPr>
            <a:lvl8pPr marL="3429000" indent="-228600" eaLnBrk="0" fontAlgn="base" hangingPunct="0">
              <a:spcBef>
                <a:spcPct val="20000"/>
              </a:spcBef>
              <a:spcAft>
                <a:spcPct val="0"/>
              </a:spcAft>
              <a:buChar char="»"/>
              <a:defRPr sz="2000" b="1">
                <a:solidFill>
                  <a:srgbClr val="B7CCB7"/>
                </a:solidFill>
                <a:latin typeface="Arial" panose="020B0604020202020204" pitchFamily="34" charset="0"/>
              </a:defRPr>
            </a:lvl8pPr>
            <a:lvl9pPr marL="3886200" indent="-228600" eaLnBrk="0" fontAlgn="base" hangingPunct="0">
              <a:spcBef>
                <a:spcPct val="20000"/>
              </a:spcBef>
              <a:spcAft>
                <a:spcPct val="0"/>
              </a:spcAft>
              <a:buChar char="»"/>
              <a:defRPr sz="2000" b="1">
                <a:solidFill>
                  <a:srgbClr val="B7CCB7"/>
                </a:solidFill>
                <a:latin typeface="Arial" panose="020B0604020202020204" pitchFamily="34" charset="0"/>
              </a:defRPr>
            </a:lvl9pPr>
          </a:lstStyle>
          <a:p>
            <a:pPr algn="ctr" eaLnBrk="1" hangingPunct="1">
              <a:lnSpc>
                <a:spcPct val="110000"/>
              </a:lnSpc>
              <a:buClr>
                <a:schemeClr val="tx2"/>
              </a:buClr>
              <a:buSzPct val="90000"/>
              <a:buFont typeface="Wingdings" panose="05000000000000000000" pitchFamily="2" charset="2"/>
              <a:buNone/>
            </a:pPr>
            <a:r>
              <a:rPr lang="en-US" altLang="en-US" sz="2800">
                <a:solidFill>
                  <a:schemeClr val="bg1"/>
                </a:solidFill>
                <a:latin typeface="Century Gothic" panose="020B0502020202020204" pitchFamily="34" charset="0"/>
              </a:rPr>
              <a:t>Trash and pollutants</a:t>
            </a:r>
          </a:p>
          <a:p>
            <a:pPr algn="ctr" eaLnBrk="1" hangingPunct="1">
              <a:lnSpc>
                <a:spcPct val="110000"/>
              </a:lnSpc>
              <a:buClr>
                <a:schemeClr val="tx2"/>
              </a:buClr>
              <a:buSzPct val="90000"/>
              <a:buFont typeface="Wingdings" panose="05000000000000000000" pitchFamily="2" charset="2"/>
              <a:buNone/>
            </a:pPr>
            <a:r>
              <a:rPr lang="en-US" altLang="en-US" sz="2800">
                <a:solidFill>
                  <a:schemeClr val="bg1"/>
                </a:solidFill>
                <a:latin typeface="Century Gothic" panose="020B0502020202020204" pitchFamily="34" charset="0"/>
              </a:rPr>
              <a:t>in runoff</a:t>
            </a:r>
          </a:p>
        </p:txBody>
      </p:sp>
      <p:sp>
        <p:nvSpPr>
          <p:cNvPr id="5" name="Title 4">
            <a:extLst>
              <a:ext uri="{FF2B5EF4-FFF2-40B4-BE49-F238E27FC236}">
                <a16:creationId xmlns:a16="http://schemas.microsoft.com/office/drawing/2014/main" id="{4ABB0ABC-E66A-4EBE-A3CF-7E4994C9855F}"/>
              </a:ext>
            </a:extLst>
          </p:cNvPr>
          <p:cNvSpPr>
            <a:spLocks noGrp="1"/>
          </p:cNvSpPr>
          <p:nvPr>
            <p:ph type="title"/>
          </p:nvPr>
        </p:nvSpPr>
        <p:spPr/>
        <p:txBody>
          <a:bodyPr/>
          <a:lstStyle/>
          <a:p>
            <a:r>
              <a:rPr lang="en-US" dirty="0"/>
              <a:t>Runoff Transports Pollution</a:t>
            </a:r>
          </a:p>
        </p:txBody>
      </p:sp>
      <p:sp>
        <p:nvSpPr>
          <p:cNvPr id="8" name="TextBox 7">
            <a:extLst>
              <a:ext uri="{FF2B5EF4-FFF2-40B4-BE49-F238E27FC236}">
                <a16:creationId xmlns:a16="http://schemas.microsoft.com/office/drawing/2014/main" id="{0FAEA22D-5B82-46E9-AE79-FA7B53D5C9CA}"/>
              </a:ext>
            </a:extLst>
          </p:cNvPr>
          <p:cNvSpPr txBox="1"/>
          <p:nvPr/>
        </p:nvSpPr>
        <p:spPr>
          <a:xfrm>
            <a:off x="450928" y="1750367"/>
            <a:ext cx="1818928" cy="461665"/>
          </a:xfrm>
          <a:prstGeom prst="rect">
            <a:avLst/>
          </a:prstGeom>
          <a:solidFill>
            <a:schemeClr val="bg1"/>
          </a:solidFill>
          <a:ln>
            <a:solidFill>
              <a:schemeClr val="tx1"/>
            </a:solidFill>
          </a:ln>
        </p:spPr>
        <p:txBody>
          <a:bodyPr wrap="square" rtlCol="0">
            <a:spAutoFit/>
          </a:bodyPr>
          <a:lstStyle/>
          <a:p>
            <a:r>
              <a:rPr lang="en-US" sz="2400" dirty="0">
                <a:latin typeface="Arial" panose="020B0604020202020204" pitchFamily="34" charset="0"/>
                <a:cs typeface="Arial" panose="020B0604020202020204" pitchFamily="34" charset="0"/>
              </a:rPr>
              <a:t>Trash/Litter</a:t>
            </a:r>
          </a:p>
        </p:txBody>
      </p:sp>
      <p:sp>
        <p:nvSpPr>
          <p:cNvPr id="11" name="TextBox 10">
            <a:extLst>
              <a:ext uri="{FF2B5EF4-FFF2-40B4-BE49-F238E27FC236}">
                <a16:creationId xmlns:a16="http://schemas.microsoft.com/office/drawing/2014/main" id="{9633EA5E-FBF4-445E-9104-A0E4DB1E0B21}"/>
              </a:ext>
            </a:extLst>
          </p:cNvPr>
          <p:cNvSpPr txBox="1"/>
          <p:nvPr/>
        </p:nvSpPr>
        <p:spPr>
          <a:xfrm>
            <a:off x="9645989" y="1684773"/>
            <a:ext cx="2088232" cy="830997"/>
          </a:xfrm>
          <a:prstGeom prst="rect">
            <a:avLst/>
          </a:prstGeom>
          <a:solidFill>
            <a:schemeClr val="bg1"/>
          </a:solidFill>
          <a:ln>
            <a:solidFill>
              <a:schemeClr val="tx1"/>
            </a:solidFill>
          </a:ln>
        </p:spPr>
        <p:txBody>
          <a:bodyPr wrap="square" rtlCol="0">
            <a:spAutoFit/>
          </a:bodyPr>
          <a:lstStyle/>
          <a:p>
            <a:r>
              <a:rPr lang="en-US" sz="2400" dirty="0">
                <a:latin typeface="Arial" panose="020B0604020202020204" pitchFamily="34" charset="0"/>
                <a:cs typeface="Arial" panose="020B0604020202020204" pitchFamily="34" charset="0"/>
              </a:rPr>
              <a:t>Automotive Fluids like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3" name="Picture 3" descr="E:\Stormwater.jpg">
            <a:extLst>
              <a:ext uri="{FF2B5EF4-FFF2-40B4-BE49-F238E27FC236}">
                <a16:creationId xmlns:a16="http://schemas.microsoft.com/office/drawing/2014/main" id="{9B1DB3AF-C833-40D7-921D-7F812A825BC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17948" y="495300"/>
            <a:ext cx="8686800" cy="5867400"/>
          </a:xfrm>
          <a:prstGeom prst="rect">
            <a:avLst/>
          </a:prstGeom>
          <a:noFill/>
          <a:ln>
            <a:solidFill>
              <a:schemeClr val="tx1"/>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931C3BA3-629D-4B87-89AC-7E75838342CB}"/>
              </a:ext>
            </a:extLst>
          </p:cNvPr>
          <p:cNvSpPr>
            <a:spLocks noChangeArrowheads="1"/>
          </p:cNvSpPr>
          <p:nvPr/>
        </p:nvSpPr>
        <p:spPr bwMode="auto">
          <a:xfrm>
            <a:off x="513792" y="296652"/>
            <a:ext cx="5867400" cy="914400"/>
          </a:xfrm>
          <a:prstGeom prst="rect">
            <a:avLst/>
          </a:prstGeom>
          <a:solidFill>
            <a:schemeClr val="tx1">
              <a:lumMod val="65000"/>
              <a:lumOff val="35000"/>
            </a:schemeClr>
          </a:solidFill>
          <a:ln w="12700">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eaLnBrk="0" hangingPunct="0">
              <a:defRPr/>
            </a:pPr>
            <a:r>
              <a:rPr lang="en-US" sz="2400" dirty="0">
                <a:solidFill>
                  <a:srgbClr val="FFFFFF"/>
                </a:solidFill>
                <a:latin typeface="Arial" panose="020B0604020202020204" pitchFamily="34" charset="0"/>
                <a:cs typeface="Arial" panose="020B0604020202020204" pitchFamily="34" charset="0"/>
              </a:rPr>
              <a:t>Sediment, pollutants and trash are </a:t>
            </a:r>
          </a:p>
          <a:p>
            <a:pPr eaLnBrk="0" hangingPunct="0">
              <a:defRPr/>
            </a:pPr>
            <a:r>
              <a:rPr lang="en-US" sz="2400" dirty="0">
                <a:solidFill>
                  <a:srgbClr val="FFFFFF"/>
                </a:solidFill>
                <a:latin typeface="Arial" panose="020B0604020202020204" pitchFamily="34" charset="0"/>
                <a:cs typeface="Arial" panose="020B0604020202020204" pitchFamily="34" charset="0"/>
              </a:rPr>
              <a:t>discharged from impervious surfaces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1FF62-E01B-4E0A-9B9F-141F75FC0658}"/>
              </a:ext>
            </a:extLst>
          </p:cNvPr>
          <p:cNvSpPr>
            <a:spLocks noGrp="1"/>
          </p:cNvSpPr>
          <p:nvPr>
            <p:ph type="title"/>
          </p:nvPr>
        </p:nvSpPr>
        <p:spPr/>
        <p:txBody>
          <a:bodyPr/>
          <a:lstStyle/>
          <a:p>
            <a:r>
              <a:rPr lang="en-US" dirty="0"/>
              <a:t>MS4 Permit</a:t>
            </a:r>
          </a:p>
        </p:txBody>
      </p:sp>
      <p:sp>
        <p:nvSpPr>
          <p:cNvPr id="3" name="Text Placeholder 2">
            <a:extLst>
              <a:ext uri="{FF2B5EF4-FFF2-40B4-BE49-F238E27FC236}">
                <a16:creationId xmlns:a16="http://schemas.microsoft.com/office/drawing/2014/main" id="{798B2E45-B89A-4227-A453-D6E31FC7427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0362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99157" y="1556792"/>
            <a:ext cx="4590510" cy="1143000"/>
          </a:xfrm>
        </p:spPr>
        <p:txBody>
          <a:bodyPr>
            <a:noAutofit/>
          </a:bodyPr>
          <a:lstStyle/>
          <a:p>
            <a:r>
              <a:rPr lang="en-US" sz="4800"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ea typeface="+mn-ea"/>
              </a:rPr>
              <a:t>What is MS4?</a:t>
            </a:r>
          </a:p>
        </p:txBody>
      </p:sp>
      <p:sp>
        <p:nvSpPr>
          <p:cNvPr id="3" name="Content Placeholder 2"/>
          <p:cNvSpPr>
            <a:spLocks noGrp="1"/>
          </p:cNvSpPr>
          <p:nvPr>
            <p:ph sz="half" idx="1"/>
          </p:nvPr>
        </p:nvSpPr>
        <p:spPr>
          <a:xfrm>
            <a:off x="-2044" y="2888940"/>
            <a:ext cx="12188825" cy="3643672"/>
          </a:xfrm>
        </p:spPr>
        <p:txBody>
          <a:bodyPr>
            <a:normAutofit/>
          </a:bodyPr>
          <a:lstStyle/>
          <a:p>
            <a:pPr marL="0" indent="0" algn="ctr">
              <a:spcAft>
                <a:spcPts val="600"/>
              </a:spcAft>
              <a:buNone/>
            </a:pPr>
            <a:r>
              <a:rPr lang="en-US" sz="8000" b="1"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rPr>
              <a:t>M</a:t>
            </a:r>
            <a:r>
              <a:rPr lang="en-US" sz="6600" dirty="0">
                <a:effectLst>
                  <a:reflection blurRad="38100" stA="38000" endPos="51000" dist="29997" dir="5400000" sy="-100000" algn="bl" rotWithShape="0"/>
                </a:effectLst>
                <a:latin typeface="Arial" panose="020B0604020202020204" pitchFamily="34" charset="0"/>
                <a:cs typeface="Arial" panose="020B0604020202020204" pitchFamily="34" charset="0"/>
              </a:rPr>
              <a:t>unicipal</a:t>
            </a:r>
          </a:p>
          <a:p>
            <a:pPr marL="0" indent="0" algn="ctr">
              <a:buNone/>
            </a:pPr>
            <a:r>
              <a:rPr lang="en-US" sz="8000" b="1"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rPr>
              <a:t>S</a:t>
            </a:r>
            <a:r>
              <a:rPr lang="en-US" sz="6600" dirty="0">
                <a:effectLst>
                  <a:reflection blurRad="38100" stA="38000" endPos="51000" dist="29997" dir="5400000" sy="-100000" algn="bl" rotWithShape="0"/>
                </a:effectLst>
                <a:latin typeface="Arial" panose="020B0604020202020204" pitchFamily="34" charset="0"/>
                <a:cs typeface="Arial" panose="020B0604020202020204" pitchFamily="34" charset="0"/>
              </a:rPr>
              <a:t>eparate </a:t>
            </a:r>
            <a:r>
              <a:rPr lang="en-US" sz="8000" b="1"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rPr>
              <a:t>S</a:t>
            </a:r>
            <a:r>
              <a:rPr lang="en-US" sz="6600" dirty="0">
                <a:effectLst>
                  <a:reflection blurRad="38100" stA="38000" endPos="51000" dist="29997" dir="5400000" sy="-100000" algn="bl" rotWithShape="0"/>
                </a:effectLst>
                <a:latin typeface="Arial" panose="020B0604020202020204" pitchFamily="34" charset="0"/>
                <a:cs typeface="Arial" panose="020B0604020202020204" pitchFamily="34" charset="0"/>
              </a:rPr>
              <a:t>torm </a:t>
            </a:r>
            <a:r>
              <a:rPr lang="en-US" sz="8000" b="1"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rPr>
              <a:t>S</a:t>
            </a:r>
            <a:r>
              <a:rPr lang="en-US" sz="6600" dirty="0">
                <a:effectLst>
                  <a:reflection blurRad="38100" stA="38000" endPos="51000" dist="29997" dir="5400000" sy="-100000" algn="bl" rotWithShape="0"/>
                </a:effectLst>
                <a:latin typeface="Arial" panose="020B0604020202020204" pitchFamily="34" charset="0"/>
                <a:cs typeface="Arial" panose="020B0604020202020204" pitchFamily="34" charset="0"/>
              </a:rPr>
              <a:t>ewer </a:t>
            </a:r>
            <a:r>
              <a:rPr lang="en-US" sz="8000" b="1" cap="all" dirty="0">
                <a:ln w="9000" cmpd="sng">
                  <a:solidFill>
                    <a:schemeClr val="tx1"/>
                  </a:solidFill>
                  <a:prstDash val="solid"/>
                </a:ln>
                <a:gradFill>
                  <a:gsLst>
                    <a:gs pos="0">
                      <a:schemeClr val="bg1"/>
                    </a:gs>
                    <a:gs pos="39000">
                      <a:schemeClr val="accent1">
                        <a:lumMod val="40000"/>
                        <a:lumOff val="60000"/>
                      </a:schemeClr>
                    </a:gs>
                    <a:gs pos="100000">
                      <a:schemeClr val="tx2">
                        <a:lumMod val="60000"/>
                        <a:lumOff val="40000"/>
                      </a:schemeClr>
                    </a:gs>
                  </a:gsLst>
                  <a:lin ang="5400000"/>
                </a:gradFill>
                <a:effectLst>
                  <a:reflection blurRad="38100" stA="38000" endPos="51000" dist="29997" dir="5400000" sy="-100000" algn="bl" rotWithShape="0"/>
                </a:effectLst>
              </a:rPr>
              <a:t>s</a:t>
            </a:r>
            <a:r>
              <a:rPr lang="en-US" sz="6600" dirty="0">
                <a:effectLst>
                  <a:reflection blurRad="38100" stA="38000" endPos="51000" dist="29997" dir="5400000" sy="-100000" algn="bl" rotWithShape="0"/>
                </a:effectLst>
                <a:latin typeface="Arial" panose="020B0604020202020204" pitchFamily="34" charset="0"/>
                <a:cs typeface="Arial" panose="020B0604020202020204" pitchFamily="34" charset="0"/>
              </a:rPr>
              <a:t>ystem</a:t>
            </a:r>
          </a:p>
          <a:p>
            <a:pPr marL="0" indent="0">
              <a:buNone/>
            </a:pPr>
            <a:endParaRPr lang="en-US" sz="2400" dirty="0">
              <a:effectLst/>
            </a:endParaRPr>
          </a:p>
        </p:txBody>
      </p:sp>
    </p:spTree>
    <p:extLst>
      <p:ext uri="{BB962C8B-B14F-4D97-AF65-F5344CB8AC3E}">
        <p14:creationId xmlns:p14="http://schemas.microsoft.com/office/powerpoint/2010/main" val="304237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06782-72D5-5F47-9FE0-7029AA992563}"/>
              </a:ext>
            </a:extLst>
          </p:cNvPr>
          <p:cNvSpPr>
            <a:spLocks noGrp="1"/>
          </p:cNvSpPr>
          <p:nvPr>
            <p:ph type="title" idx="4294967295"/>
          </p:nvPr>
        </p:nvSpPr>
        <p:spPr>
          <a:xfrm>
            <a:off x="0" y="523875"/>
            <a:ext cx="9601200" cy="1143000"/>
          </a:xfrm>
        </p:spPr>
        <p:txBody>
          <a:bodyPr>
            <a:normAutofit/>
          </a:bodyPr>
          <a:lstStyle/>
          <a:p>
            <a:r>
              <a:rPr lang="en-US" dirty="0"/>
              <a:t>Separate Storm Sewer System</a:t>
            </a:r>
          </a:p>
        </p:txBody>
      </p:sp>
      <p:grpSp>
        <p:nvGrpSpPr>
          <p:cNvPr id="5" name="Group 4">
            <a:extLst>
              <a:ext uri="{FF2B5EF4-FFF2-40B4-BE49-F238E27FC236}">
                <a16:creationId xmlns:a16="http://schemas.microsoft.com/office/drawing/2014/main" id="{6519B503-EF28-4397-ABB2-591BD28368B8}"/>
              </a:ext>
            </a:extLst>
          </p:cNvPr>
          <p:cNvGrpSpPr/>
          <p:nvPr/>
        </p:nvGrpSpPr>
        <p:grpSpPr>
          <a:xfrm>
            <a:off x="1523" y="-172045"/>
            <a:ext cx="12185778" cy="7342729"/>
            <a:chOff x="1524" y="-243321"/>
            <a:chExt cx="12188952" cy="7344642"/>
          </a:xfrm>
          <a:solidFill>
            <a:srgbClr val="0070C0"/>
          </a:solidFill>
        </p:grpSpPr>
        <p:grpSp>
          <p:nvGrpSpPr>
            <p:cNvPr id="16" name="Group 15">
              <a:extLst>
                <a:ext uri="{FF2B5EF4-FFF2-40B4-BE49-F238E27FC236}">
                  <a16:creationId xmlns:a16="http://schemas.microsoft.com/office/drawing/2014/main" id="{B65D03E8-1DB5-4C0B-8C42-5B3952C03F54}"/>
                </a:ext>
              </a:extLst>
            </p:cNvPr>
            <p:cNvGrpSpPr>
              <a:grpSpLocks noChangeAspect="1"/>
            </p:cNvGrpSpPr>
            <p:nvPr/>
          </p:nvGrpSpPr>
          <p:grpSpPr>
            <a:xfrm>
              <a:off x="1524" y="-243321"/>
              <a:ext cx="12188952" cy="7344642"/>
              <a:chOff x="3256563" y="1394741"/>
              <a:chExt cx="8571431" cy="5463259"/>
            </a:xfrm>
            <a:grpFill/>
          </p:grpSpPr>
          <p:pic>
            <p:nvPicPr>
              <p:cNvPr id="14" name="Picture 13">
                <a:extLst>
                  <a:ext uri="{FF2B5EF4-FFF2-40B4-BE49-F238E27FC236}">
                    <a16:creationId xmlns:a16="http://schemas.microsoft.com/office/drawing/2014/main" id="{61C8DC7F-F314-4DFA-99F9-70922823CE5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56563" y="1394741"/>
                <a:ext cx="8571431" cy="5463259"/>
              </a:xfrm>
              <a:prstGeom prst="rect">
                <a:avLst/>
              </a:prstGeom>
              <a:grpFill/>
            </p:spPr>
          </p:pic>
          <p:sp>
            <p:nvSpPr>
              <p:cNvPr id="15" name="Rectangle 14">
                <a:extLst>
                  <a:ext uri="{FF2B5EF4-FFF2-40B4-BE49-F238E27FC236}">
                    <a16:creationId xmlns:a16="http://schemas.microsoft.com/office/drawing/2014/main" id="{D6E5F753-02BF-4BFE-BEA0-3BBCBD7CF36F}"/>
                  </a:ext>
                </a:extLst>
              </p:cNvPr>
              <p:cNvSpPr/>
              <p:nvPr/>
            </p:nvSpPr>
            <p:spPr>
              <a:xfrm>
                <a:off x="3469593" y="6614445"/>
                <a:ext cx="863125" cy="2435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1" dirty="0"/>
              </a:p>
            </p:txBody>
          </p:sp>
        </p:grpSp>
        <p:sp>
          <p:nvSpPr>
            <p:cNvPr id="4" name="Rectangle: Rounded Corners 3">
              <a:extLst>
                <a:ext uri="{FF2B5EF4-FFF2-40B4-BE49-F238E27FC236}">
                  <a16:creationId xmlns:a16="http://schemas.microsoft.com/office/drawing/2014/main" id="{DEF5A9B6-2713-4006-992A-67BCA3DC0393}"/>
                </a:ext>
              </a:extLst>
            </p:cNvPr>
            <p:cNvSpPr/>
            <p:nvPr/>
          </p:nvSpPr>
          <p:spPr>
            <a:xfrm>
              <a:off x="8726806" y="3181350"/>
              <a:ext cx="1676400" cy="23050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Sitka Small" panose="02000505000000020004" pitchFamily="2" charset="0"/>
                </a:rPr>
                <a:t>Storm  Drain Pipe</a:t>
              </a:r>
            </a:p>
          </p:txBody>
        </p:sp>
        <p:sp>
          <p:nvSpPr>
            <p:cNvPr id="10" name="Rectangle: Rounded Corners 9">
              <a:extLst>
                <a:ext uri="{FF2B5EF4-FFF2-40B4-BE49-F238E27FC236}">
                  <a16:creationId xmlns:a16="http://schemas.microsoft.com/office/drawing/2014/main" id="{E684200A-9DA5-41F1-A40C-E9D7A98CFE5E}"/>
                </a:ext>
              </a:extLst>
            </p:cNvPr>
            <p:cNvSpPr/>
            <p:nvPr/>
          </p:nvSpPr>
          <p:spPr>
            <a:xfrm>
              <a:off x="8726806" y="4716780"/>
              <a:ext cx="1676400" cy="23050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Sitka Small" panose="02000505000000020004" pitchFamily="2" charset="0"/>
                </a:rPr>
                <a:t>Storm Drain Pipe</a:t>
              </a:r>
            </a:p>
          </p:txBody>
        </p:sp>
      </p:grpSp>
      <p:sp>
        <p:nvSpPr>
          <p:cNvPr id="6" name="Oval 5">
            <a:extLst>
              <a:ext uri="{FF2B5EF4-FFF2-40B4-BE49-F238E27FC236}">
                <a16:creationId xmlns:a16="http://schemas.microsoft.com/office/drawing/2014/main" id="{2704CE5C-4D44-41F2-A733-5C1CE297C371}"/>
              </a:ext>
            </a:extLst>
          </p:cNvPr>
          <p:cNvSpPr/>
          <p:nvPr/>
        </p:nvSpPr>
        <p:spPr>
          <a:xfrm>
            <a:off x="971297" y="1968099"/>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3" name="Oval 12">
            <a:extLst>
              <a:ext uri="{FF2B5EF4-FFF2-40B4-BE49-F238E27FC236}">
                <a16:creationId xmlns:a16="http://schemas.microsoft.com/office/drawing/2014/main" id="{72FCC35D-A6C1-4CA7-9B68-01487A15693B}"/>
              </a:ext>
            </a:extLst>
          </p:cNvPr>
          <p:cNvSpPr/>
          <p:nvPr/>
        </p:nvSpPr>
        <p:spPr>
          <a:xfrm>
            <a:off x="917923" y="4083834"/>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7" name="Oval 16">
            <a:extLst>
              <a:ext uri="{FF2B5EF4-FFF2-40B4-BE49-F238E27FC236}">
                <a16:creationId xmlns:a16="http://schemas.microsoft.com/office/drawing/2014/main" id="{FA983A40-E06A-4CD9-8EF2-6E3F0511AEDE}"/>
              </a:ext>
            </a:extLst>
          </p:cNvPr>
          <p:cNvSpPr/>
          <p:nvPr/>
        </p:nvSpPr>
        <p:spPr>
          <a:xfrm>
            <a:off x="3911851" y="1968099"/>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8" name="Rectangle: Rounded Corners 17">
            <a:extLst>
              <a:ext uri="{FF2B5EF4-FFF2-40B4-BE49-F238E27FC236}">
                <a16:creationId xmlns:a16="http://schemas.microsoft.com/office/drawing/2014/main" id="{6B111358-C19B-44E5-B6BF-62515C6A3330}"/>
              </a:ext>
            </a:extLst>
          </p:cNvPr>
          <p:cNvSpPr/>
          <p:nvPr/>
        </p:nvSpPr>
        <p:spPr>
          <a:xfrm>
            <a:off x="9800332" y="552765"/>
            <a:ext cx="1675963" cy="23044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Sitka Small" panose="02000505000000020004" pitchFamily="2" charset="0"/>
              </a:rPr>
              <a:t>Swales &amp; Ditches</a:t>
            </a:r>
          </a:p>
        </p:txBody>
      </p:sp>
      <p:cxnSp>
        <p:nvCxnSpPr>
          <p:cNvPr id="11" name="Straight Arrow Connector 10">
            <a:extLst>
              <a:ext uri="{FF2B5EF4-FFF2-40B4-BE49-F238E27FC236}">
                <a16:creationId xmlns:a16="http://schemas.microsoft.com/office/drawing/2014/main" id="{1BD97C98-E0F5-4184-A0E6-7C302F82DB32}"/>
              </a:ext>
            </a:extLst>
          </p:cNvPr>
          <p:cNvCxnSpPr>
            <a:cxnSpLocks/>
          </p:cNvCxnSpPr>
          <p:nvPr/>
        </p:nvCxnSpPr>
        <p:spPr>
          <a:xfrm flipH="1">
            <a:off x="9233035" y="828917"/>
            <a:ext cx="582778" cy="1312638"/>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4FF20E0-DFB8-409B-82A5-24899C503C6E}"/>
              </a:ext>
            </a:extLst>
          </p:cNvPr>
          <p:cNvCxnSpPr>
            <a:cxnSpLocks/>
          </p:cNvCxnSpPr>
          <p:nvPr/>
        </p:nvCxnSpPr>
        <p:spPr>
          <a:xfrm flipH="1">
            <a:off x="9800332" y="783210"/>
            <a:ext cx="15481" cy="1519277"/>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6EDB28CB-6726-4B86-BD0C-00DB843A5AF7}"/>
              </a:ext>
            </a:extLst>
          </p:cNvPr>
          <p:cNvSpPr/>
          <p:nvPr/>
        </p:nvSpPr>
        <p:spPr>
          <a:xfrm>
            <a:off x="8155327" y="2759303"/>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7" name="Oval 26">
            <a:extLst>
              <a:ext uri="{FF2B5EF4-FFF2-40B4-BE49-F238E27FC236}">
                <a16:creationId xmlns:a16="http://schemas.microsoft.com/office/drawing/2014/main" id="{63AA9602-605F-41A5-B031-E977137B79C3}"/>
              </a:ext>
            </a:extLst>
          </p:cNvPr>
          <p:cNvSpPr/>
          <p:nvPr/>
        </p:nvSpPr>
        <p:spPr>
          <a:xfrm>
            <a:off x="8155327" y="4117649"/>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8" name="Oval 27">
            <a:extLst>
              <a:ext uri="{FF2B5EF4-FFF2-40B4-BE49-F238E27FC236}">
                <a16:creationId xmlns:a16="http://schemas.microsoft.com/office/drawing/2014/main" id="{A35EAE55-482C-4FFF-8921-0EA2D26258DB}"/>
              </a:ext>
            </a:extLst>
          </p:cNvPr>
          <p:cNvSpPr/>
          <p:nvPr/>
        </p:nvSpPr>
        <p:spPr>
          <a:xfrm>
            <a:off x="7816083" y="71213"/>
            <a:ext cx="4148010" cy="280977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0" name="Rectangle: Rounded Corners 29">
            <a:extLst>
              <a:ext uri="{FF2B5EF4-FFF2-40B4-BE49-F238E27FC236}">
                <a16:creationId xmlns:a16="http://schemas.microsoft.com/office/drawing/2014/main" id="{09C969E1-4025-4B21-AD88-BE847369F6E3}"/>
              </a:ext>
            </a:extLst>
          </p:cNvPr>
          <p:cNvSpPr/>
          <p:nvPr/>
        </p:nvSpPr>
        <p:spPr>
          <a:xfrm>
            <a:off x="5765036" y="3932106"/>
            <a:ext cx="1675963" cy="23044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Sitka Small" panose="02000505000000020004" pitchFamily="2" charset="0"/>
              </a:rPr>
              <a:t>Roads &amp; Highways</a:t>
            </a:r>
          </a:p>
        </p:txBody>
      </p:sp>
      <p:sp>
        <p:nvSpPr>
          <p:cNvPr id="32" name="Oval 31">
            <a:extLst>
              <a:ext uri="{FF2B5EF4-FFF2-40B4-BE49-F238E27FC236}">
                <a16:creationId xmlns:a16="http://schemas.microsoft.com/office/drawing/2014/main" id="{65DB738D-BE9B-4139-89CA-3F1350B85C99}"/>
              </a:ext>
            </a:extLst>
          </p:cNvPr>
          <p:cNvSpPr/>
          <p:nvPr/>
        </p:nvSpPr>
        <p:spPr>
          <a:xfrm>
            <a:off x="5441168" y="3354085"/>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3" name="Oval 32">
            <a:extLst>
              <a:ext uri="{FF2B5EF4-FFF2-40B4-BE49-F238E27FC236}">
                <a16:creationId xmlns:a16="http://schemas.microsoft.com/office/drawing/2014/main" id="{3AEDD5AE-758A-42E8-A61B-F82AFCDFD93F}"/>
              </a:ext>
            </a:extLst>
          </p:cNvPr>
          <p:cNvSpPr/>
          <p:nvPr/>
        </p:nvSpPr>
        <p:spPr>
          <a:xfrm>
            <a:off x="218037" y="5039894"/>
            <a:ext cx="2479664" cy="12153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5" name="Rectangle: Rounded Corners 34">
            <a:extLst>
              <a:ext uri="{FF2B5EF4-FFF2-40B4-BE49-F238E27FC236}">
                <a16:creationId xmlns:a16="http://schemas.microsoft.com/office/drawing/2014/main" id="{28200D52-BDC3-4979-B051-8EABD69C6748}"/>
              </a:ext>
            </a:extLst>
          </p:cNvPr>
          <p:cNvSpPr/>
          <p:nvPr/>
        </p:nvSpPr>
        <p:spPr>
          <a:xfrm>
            <a:off x="3820728" y="5147412"/>
            <a:ext cx="3995356" cy="84241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latin typeface="Sitka Small" panose="02000505000000020004" pitchFamily="2" charset="0"/>
              </a:rPr>
              <a:t>Separate Storm Sewer System discharges runoff directly and carries pollution to water ways</a:t>
            </a:r>
          </a:p>
        </p:txBody>
      </p:sp>
      <p:sp>
        <p:nvSpPr>
          <p:cNvPr id="36" name="Rectangle: Rounded Corners 35">
            <a:extLst>
              <a:ext uri="{FF2B5EF4-FFF2-40B4-BE49-F238E27FC236}">
                <a16:creationId xmlns:a16="http://schemas.microsoft.com/office/drawing/2014/main" id="{FFC34CB8-C0E2-411C-8F85-D3EBFA7F6635}"/>
              </a:ext>
            </a:extLst>
          </p:cNvPr>
          <p:cNvSpPr/>
          <p:nvPr/>
        </p:nvSpPr>
        <p:spPr>
          <a:xfrm>
            <a:off x="4927054" y="6199428"/>
            <a:ext cx="1675963" cy="23044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Sitka Small" panose="02000505000000020004" pitchFamily="2" charset="0"/>
              </a:rPr>
              <a:t>Water Body</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64D78F53-59A1-4841-9929-4C390D1BD362}"/>
                  </a:ext>
                </a:extLst>
              </p14:cNvPr>
              <p14:cNvContentPartPr/>
              <p14:nvPr/>
            </p14:nvContentPartPr>
            <p14:xfrm>
              <a:off x="438354" y="3699053"/>
              <a:ext cx="360" cy="360"/>
            </p14:xfrm>
          </p:contentPart>
        </mc:Choice>
        <mc:Fallback xmlns="">
          <p:pic>
            <p:nvPicPr>
              <p:cNvPr id="3" name="Ink 2">
                <a:extLst>
                  <a:ext uri="{FF2B5EF4-FFF2-40B4-BE49-F238E27FC236}">
                    <a16:creationId xmlns:a16="http://schemas.microsoft.com/office/drawing/2014/main" id="{64D78F53-59A1-4841-9929-4C390D1BD362}"/>
                  </a:ext>
                </a:extLst>
              </p:cNvPr>
              <p:cNvPicPr/>
              <p:nvPr/>
            </p:nvPicPr>
            <p:blipFill>
              <a:blip r:embed="rId5"/>
              <a:stretch>
                <a:fillRect/>
              </a:stretch>
            </p:blipFill>
            <p:spPr>
              <a:xfrm>
                <a:off x="429354" y="3690413"/>
                <a:ext cx="18000" cy="18000"/>
              </a:xfrm>
              <a:prstGeom prst="rect">
                <a:avLst/>
              </a:prstGeom>
            </p:spPr>
          </p:pic>
        </mc:Fallback>
      </mc:AlternateContent>
    </p:spTree>
    <p:extLst>
      <p:ext uri="{BB962C8B-B14F-4D97-AF65-F5344CB8AC3E}">
        <p14:creationId xmlns:p14="http://schemas.microsoft.com/office/powerpoint/2010/main" val="292492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 presetClass="exit" presetSubtype="0" fill="hold" grpId="1" nodeType="withEffect">
                                  <p:stCondLst>
                                    <p:cond delay="0"/>
                                  </p:stCondLst>
                                  <p:childTnLst>
                                    <p:set>
                                      <p:cBhvr>
                                        <p:cTn id="26" dur="1" fill="hold">
                                          <p:stCondLst>
                                            <p:cond delay="0"/>
                                          </p:stCondLst>
                                        </p:cTn>
                                        <p:tgtEl>
                                          <p:spTgt spid="1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 presetClass="exit" presetSubtype="0" fill="hold" grpId="1" nodeType="withEffect">
                                  <p:stCondLst>
                                    <p:cond delay="0"/>
                                  </p:stCondLst>
                                  <p:childTnLst>
                                    <p:set>
                                      <p:cBhvr>
                                        <p:cTn id="36" dur="1" fill="hold">
                                          <p:stCondLst>
                                            <p:cond delay="0"/>
                                          </p:stCondLst>
                                        </p:cTn>
                                        <p:tgtEl>
                                          <p:spTgt spid="2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 presetClass="exit" presetSubtype="0" fill="hold" grpId="1" nodeType="withEffect">
                                  <p:stCondLst>
                                    <p:cond delay="0"/>
                                  </p:stCondLst>
                                  <p:childTnLst>
                                    <p:set>
                                      <p:cBhvr>
                                        <p:cTn id="43" dur="1" fill="hold">
                                          <p:stCondLst>
                                            <p:cond delay="0"/>
                                          </p:stCondLst>
                                        </p:cTn>
                                        <p:tgtEl>
                                          <p:spTgt spid="2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27"/>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par>
                                <p:cTn id="51" presetID="1" presetClass="exit" presetSubtype="0" fill="hold" grpId="1" nodeType="withEffect">
                                  <p:stCondLst>
                                    <p:cond delay="0"/>
                                  </p:stCondLst>
                                  <p:childTnLst>
                                    <p:set>
                                      <p:cBhvr>
                                        <p:cTn id="52"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3" grpId="0" animBg="1"/>
      <p:bldP spid="13" grpId="1" animBg="1"/>
      <p:bldP spid="17" grpId="0" animBg="1"/>
      <p:bldP spid="17" grpId="1" animBg="1"/>
      <p:bldP spid="26" grpId="0" animBg="1"/>
      <p:bldP spid="26" grpId="1" animBg="1"/>
      <p:bldP spid="27" grpId="0" animBg="1"/>
      <p:bldP spid="27" grpId="1" animBg="1"/>
      <p:bldP spid="28" grpId="0" animBg="1"/>
      <p:bldP spid="28" grpId="1" animBg="1"/>
      <p:bldP spid="32" grpId="0" animBg="1"/>
      <p:bldP spid="33" grpId="0" animBg="1"/>
      <p:bldP spid="3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609600"/>
            <a:ext cx="9601200" cy="1143000"/>
          </a:xfrm>
        </p:spPr>
        <p:txBody>
          <a:bodyPr/>
          <a:lstStyle/>
          <a:p>
            <a:r>
              <a:rPr lang="en-US" dirty="0"/>
              <a:t>MS4 is all about</a:t>
            </a:r>
          </a:p>
        </p:txBody>
      </p:sp>
      <p:sp>
        <p:nvSpPr>
          <p:cNvPr id="3" name="Content Placeholder 2"/>
          <p:cNvSpPr>
            <a:spLocks noGrp="1"/>
          </p:cNvSpPr>
          <p:nvPr>
            <p:ph idx="1"/>
          </p:nvPr>
        </p:nvSpPr>
        <p:spPr>
          <a:xfrm>
            <a:off x="1370012" y="2133600"/>
            <a:ext cx="4311134" cy="2514600"/>
          </a:xfrm>
        </p:spPr>
        <p:txBody>
          <a:bodyPr>
            <a:normAutofit/>
          </a:bodyPr>
          <a:lstStyle/>
          <a:p>
            <a:pPr marL="0" indent="0">
              <a:buNone/>
            </a:pPr>
            <a:r>
              <a:rPr lang="en-US" sz="4400" b="1" cap="small"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Clean Water</a:t>
            </a:r>
          </a:p>
          <a:p>
            <a:pPr marL="0" indent="0">
              <a:buNone/>
            </a:pPr>
            <a:r>
              <a:rPr lang="en-US" sz="4400" b="1" cap="small" dirty="0">
                <a:ln w="1905"/>
                <a:solidFill>
                  <a:schemeClr val="tx2"/>
                </a:solidFill>
                <a:effectLst>
                  <a:innerShdw blurRad="69850" dist="43180" dir="5400000">
                    <a:srgbClr val="000000">
                      <a:alpha val="65000"/>
                    </a:srgbClr>
                  </a:innerShdw>
                </a:effectLst>
              </a:rPr>
              <a:t>Storm Water</a:t>
            </a:r>
          </a:p>
          <a:p>
            <a:pPr marL="0" indent="0">
              <a:buNone/>
            </a:pPr>
            <a:r>
              <a:rPr lang="en-US" sz="4400" b="1" cap="small" dirty="0">
                <a:ln w="1905"/>
                <a:solidFill>
                  <a:schemeClr val="accent2"/>
                </a:solidFill>
                <a:effectLst>
                  <a:innerShdw blurRad="69850" dist="43180" dir="5400000">
                    <a:srgbClr val="000000">
                      <a:alpha val="65000"/>
                    </a:srgbClr>
                  </a:innerShdw>
                </a:effectLst>
              </a:rPr>
              <a:t>Urban Water</a:t>
            </a:r>
          </a:p>
        </p:txBody>
      </p:sp>
      <p:pic>
        <p:nvPicPr>
          <p:cNvPr id="1026" name="Picture 2" descr="http://www.gg.rhul.ac.uk/ict4d/water/hygene_clip_image00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26126" y="1600200"/>
            <a:ext cx="4064000" cy="304800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6924526" y="4651046"/>
            <a:ext cx="4267200" cy="246221"/>
          </a:xfrm>
          <a:prstGeom prst="rect">
            <a:avLst/>
          </a:prstGeom>
        </p:spPr>
        <p:txBody>
          <a:bodyPr wrap="square">
            <a:spAutoFit/>
          </a:bodyPr>
          <a:lstStyle/>
          <a:p>
            <a:pPr algn="ctr"/>
            <a:r>
              <a:rPr lang="en-US" sz="800" dirty="0"/>
              <a:t>https://innovative-results.com/millions-in-u-s-drink-dirty-water</a:t>
            </a:r>
            <a:r>
              <a:rPr lang="en-US" sz="1000" dirty="0"/>
              <a:t>/</a:t>
            </a:r>
          </a:p>
        </p:txBody>
      </p:sp>
    </p:spTree>
    <p:extLst>
      <p:ext uri="{BB962C8B-B14F-4D97-AF65-F5344CB8AC3E}">
        <p14:creationId xmlns:p14="http://schemas.microsoft.com/office/powerpoint/2010/main" val="790947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47635" y="1953577"/>
            <a:ext cx="8305800" cy="408623"/>
          </a:xfrm>
          <a:prstGeom prst="roundRect">
            <a:avLst/>
          </a:prstGeom>
          <a:ln>
            <a:solidFill>
              <a:schemeClr val="accent3"/>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MCM#1 – Public Education and Outreach</a:t>
            </a:r>
          </a:p>
        </p:txBody>
      </p:sp>
      <p:sp>
        <p:nvSpPr>
          <p:cNvPr id="7" name="TextBox 6"/>
          <p:cNvSpPr txBox="1"/>
          <p:nvPr/>
        </p:nvSpPr>
        <p:spPr>
          <a:xfrm>
            <a:off x="1347635" y="2503237"/>
            <a:ext cx="8305800" cy="4086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MCM#2 – Public Involvement and Participation</a:t>
            </a:r>
          </a:p>
        </p:txBody>
      </p:sp>
      <p:sp>
        <p:nvSpPr>
          <p:cNvPr id="8" name="TextBox 7"/>
          <p:cNvSpPr txBox="1"/>
          <p:nvPr/>
        </p:nvSpPr>
        <p:spPr>
          <a:xfrm>
            <a:off x="1347635" y="3044665"/>
            <a:ext cx="8305800" cy="40862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MCM#3 – Illicit Discharge Detection and Elimination</a:t>
            </a:r>
          </a:p>
        </p:txBody>
      </p:sp>
      <p:sp>
        <p:nvSpPr>
          <p:cNvPr id="9" name="TextBox 8"/>
          <p:cNvSpPr txBox="1"/>
          <p:nvPr/>
        </p:nvSpPr>
        <p:spPr>
          <a:xfrm>
            <a:off x="1347635" y="4087177"/>
            <a:ext cx="8305800" cy="408623"/>
          </a:xfrm>
          <a:prstGeom prst="round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MCM#5 – Post-Construction Stormwater Management</a:t>
            </a:r>
          </a:p>
        </p:txBody>
      </p:sp>
      <p:sp>
        <p:nvSpPr>
          <p:cNvPr id="10" name="TextBox 9"/>
          <p:cNvSpPr txBox="1"/>
          <p:nvPr/>
        </p:nvSpPr>
        <p:spPr>
          <a:xfrm>
            <a:off x="1347635" y="4620577"/>
            <a:ext cx="8305800" cy="408623"/>
          </a:xfrm>
          <a:prstGeom prst="roundRect">
            <a:avLst/>
          </a:prstGeom>
          <a:solidFill>
            <a:schemeClr val="accent4"/>
          </a:solidFill>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MCM#6 – Pollution Prevention and Good Housekeeping</a:t>
            </a:r>
          </a:p>
        </p:txBody>
      </p:sp>
      <p:sp>
        <p:nvSpPr>
          <p:cNvPr id="11" name="TextBox 10"/>
          <p:cNvSpPr txBox="1"/>
          <p:nvPr/>
        </p:nvSpPr>
        <p:spPr>
          <a:xfrm>
            <a:off x="1347635" y="3570455"/>
            <a:ext cx="8305800" cy="408623"/>
          </a:xfrm>
          <a:prstGeom prst="round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MCM#4 – Construction Site Runoff Control</a:t>
            </a:r>
          </a:p>
        </p:txBody>
      </p:sp>
      <p:sp>
        <p:nvSpPr>
          <p:cNvPr id="12" name="TextBox 11"/>
          <p:cNvSpPr txBox="1"/>
          <p:nvPr/>
        </p:nvSpPr>
        <p:spPr>
          <a:xfrm>
            <a:off x="1347635" y="5153977"/>
            <a:ext cx="8305800" cy="408623"/>
          </a:xfrm>
          <a:prstGeom prst="roundRect">
            <a:avLst/>
          </a:prstGeo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Pollutant Reduction Plan</a:t>
            </a:r>
          </a:p>
        </p:txBody>
      </p:sp>
      <p:grpSp>
        <p:nvGrpSpPr>
          <p:cNvPr id="5" name="Group 4">
            <a:extLst>
              <a:ext uri="{FF2B5EF4-FFF2-40B4-BE49-F238E27FC236}">
                <a16:creationId xmlns:a16="http://schemas.microsoft.com/office/drawing/2014/main" id="{EBA9B274-3BB5-42B3-9713-CCBBAFA4E43C}"/>
              </a:ext>
            </a:extLst>
          </p:cNvPr>
          <p:cNvGrpSpPr/>
          <p:nvPr/>
        </p:nvGrpSpPr>
        <p:grpSpPr>
          <a:xfrm>
            <a:off x="9653435" y="1658414"/>
            <a:ext cx="2201617" cy="1446550"/>
            <a:chOff x="9653435" y="1658414"/>
            <a:chExt cx="2201617" cy="1446550"/>
          </a:xfrm>
        </p:grpSpPr>
        <p:sp>
          <p:nvSpPr>
            <p:cNvPr id="3" name="TextBox 2">
              <a:extLst>
                <a:ext uri="{FF2B5EF4-FFF2-40B4-BE49-F238E27FC236}">
                  <a16:creationId xmlns:a16="http://schemas.microsoft.com/office/drawing/2014/main" id="{C439D88C-A04A-4716-9360-DB242A825208}"/>
                </a:ext>
              </a:extLst>
            </p:cNvPr>
            <p:cNvSpPr txBox="1"/>
            <p:nvPr/>
          </p:nvSpPr>
          <p:spPr>
            <a:xfrm>
              <a:off x="10338057" y="1952836"/>
              <a:ext cx="1516995" cy="923330"/>
            </a:xfrm>
            <a:prstGeom prst="rect">
              <a:avLst/>
            </a:prstGeom>
            <a:noFill/>
          </p:spPr>
          <p:txBody>
            <a:bodyPr wrap="square" rtlCol="0">
              <a:spAutoFit/>
            </a:bodyPr>
            <a:lstStyle/>
            <a:p>
              <a:r>
                <a:rPr lang="en-US" dirty="0"/>
                <a:t>Inform and Garner Support</a:t>
              </a:r>
            </a:p>
          </p:txBody>
        </p:sp>
        <p:sp>
          <p:nvSpPr>
            <p:cNvPr id="4" name="TextBox 3">
              <a:extLst>
                <a:ext uri="{FF2B5EF4-FFF2-40B4-BE49-F238E27FC236}">
                  <a16:creationId xmlns:a16="http://schemas.microsoft.com/office/drawing/2014/main" id="{D6406ACC-50C1-49F1-8BDC-EC466B2E1883}"/>
                </a:ext>
              </a:extLst>
            </p:cNvPr>
            <p:cNvSpPr txBox="1"/>
            <p:nvPr/>
          </p:nvSpPr>
          <p:spPr>
            <a:xfrm>
              <a:off x="9653435" y="1658414"/>
              <a:ext cx="437421" cy="1446550"/>
            </a:xfrm>
            <a:prstGeom prst="rect">
              <a:avLst/>
            </a:prstGeom>
            <a:noFill/>
          </p:spPr>
          <p:txBody>
            <a:bodyPr wrap="square" rtlCol="0">
              <a:spAutoFit/>
            </a:bodyPr>
            <a:lstStyle/>
            <a:p>
              <a:r>
                <a:rPr lang="en-US" sz="8800" b="1" dirty="0"/>
                <a:t>}</a:t>
              </a:r>
            </a:p>
          </p:txBody>
        </p:sp>
      </p:grpSp>
      <p:pic>
        <p:nvPicPr>
          <p:cNvPr id="13" name="Picture 12">
            <a:extLst>
              <a:ext uri="{FF2B5EF4-FFF2-40B4-BE49-F238E27FC236}">
                <a16:creationId xmlns:a16="http://schemas.microsoft.com/office/drawing/2014/main" id="{8A57FBE3-7553-41FA-A8BC-F4A522836A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884" y="6273316"/>
            <a:ext cx="598932" cy="457200"/>
          </a:xfrm>
          <a:prstGeom prst="rect">
            <a:avLst/>
          </a:prstGeom>
        </p:spPr>
      </p:pic>
      <p:grpSp>
        <p:nvGrpSpPr>
          <p:cNvPr id="16" name="Group 15">
            <a:extLst>
              <a:ext uri="{FF2B5EF4-FFF2-40B4-BE49-F238E27FC236}">
                <a16:creationId xmlns:a16="http://schemas.microsoft.com/office/drawing/2014/main" id="{E649609E-74BE-45EC-95C5-120611A57C89}"/>
              </a:ext>
            </a:extLst>
          </p:cNvPr>
          <p:cNvGrpSpPr/>
          <p:nvPr/>
        </p:nvGrpSpPr>
        <p:grpSpPr>
          <a:xfrm>
            <a:off x="9534089" y="2730725"/>
            <a:ext cx="2604168" cy="2800767"/>
            <a:chOff x="9534089" y="2730725"/>
            <a:chExt cx="2604168" cy="2800767"/>
          </a:xfrm>
        </p:grpSpPr>
        <p:sp>
          <p:nvSpPr>
            <p:cNvPr id="14" name="TextBox 13">
              <a:extLst>
                <a:ext uri="{FF2B5EF4-FFF2-40B4-BE49-F238E27FC236}">
                  <a16:creationId xmlns:a16="http://schemas.microsoft.com/office/drawing/2014/main" id="{E86FC175-2C77-4E32-9ABC-1D964F2AB6F3}"/>
                </a:ext>
              </a:extLst>
            </p:cNvPr>
            <p:cNvSpPr txBox="1"/>
            <p:nvPr/>
          </p:nvSpPr>
          <p:spPr>
            <a:xfrm>
              <a:off x="9534089" y="2730725"/>
              <a:ext cx="803968" cy="2800767"/>
            </a:xfrm>
            <a:prstGeom prst="rect">
              <a:avLst/>
            </a:prstGeom>
            <a:noFill/>
          </p:spPr>
          <p:txBody>
            <a:bodyPr wrap="square" rtlCol="0">
              <a:spAutoFit/>
            </a:bodyPr>
            <a:lstStyle/>
            <a:p>
              <a:r>
                <a:rPr lang="en-US" sz="17600" dirty="0"/>
                <a:t>}</a:t>
              </a:r>
            </a:p>
          </p:txBody>
        </p:sp>
        <p:sp>
          <p:nvSpPr>
            <p:cNvPr id="15" name="TextBox 14">
              <a:extLst>
                <a:ext uri="{FF2B5EF4-FFF2-40B4-BE49-F238E27FC236}">
                  <a16:creationId xmlns:a16="http://schemas.microsoft.com/office/drawing/2014/main" id="{132D7FE2-6D39-4CB4-BF05-62A709B92D38}"/>
                </a:ext>
              </a:extLst>
            </p:cNvPr>
            <p:cNvSpPr txBox="1"/>
            <p:nvPr/>
          </p:nvSpPr>
          <p:spPr>
            <a:xfrm>
              <a:off x="10338057" y="3672108"/>
              <a:ext cx="1800200" cy="923330"/>
            </a:xfrm>
            <a:prstGeom prst="rect">
              <a:avLst/>
            </a:prstGeom>
            <a:noFill/>
          </p:spPr>
          <p:txBody>
            <a:bodyPr wrap="square" rtlCol="0">
              <a:spAutoFit/>
            </a:bodyPr>
            <a:lstStyle/>
            <a:p>
              <a:r>
                <a:rPr lang="en-US" dirty="0"/>
                <a:t>Reduce and Prevent Pollution</a:t>
              </a:r>
            </a:p>
          </p:txBody>
        </p:sp>
      </p:grpSp>
      <p:sp>
        <p:nvSpPr>
          <p:cNvPr id="18" name="Title 17">
            <a:extLst>
              <a:ext uri="{FF2B5EF4-FFF2-40B4-BE49-F238E27FC236}">
                <a16:creationId xmlns:a16="http://schemas.microsoft.com/office/drawing/2014/main" id="{D81C7F94-48D3-4D61-90AC-3660D067DB10}"/>
              </a:ext>
            </a:extLst>
          </p:cNvPr>
          <p:cNvSpPr>
            <a:spLocks noGrp="1"/>
          </p:cNvSpPr>
          <p:nvPr>
            <p:ph type="title"/>
          </p:nvPr>
        </p:nvSpPr>
        <p:spPr>
          <a:xfrm>
            <a:off x="1522414" y="533400"/>
            <a:ext cx="9601200" cy="1143000"/>
          </a:xfrm>
        </p:spPr>
        <p:txBody>
          <a:bodyPr>
            <a:normAutofit fontScale="90000"/>
          </a:bodyPr>
          <a:lstStyle/>
          <a:p>
            <a:r>
              <a:rPr lang="en-US" dirty="0"/>
              <a:t>MS4 Permit Components</a:t>
            </a:r>
            <a:br>
              <a:rPr lang="en-US" dirty="0"/>
            </a:br>
            <a:r>
              <a:rPr lang="en-US" sz="2400" dirty="0"/>
              <a:t>Minimum Control Measures (MCMs) &amp; Pollution Reduction Plan (PRP)</a:t>
            </a:r>
            <a:endParaRPr lang="en-US" dirty="0"/>
          </a:p>
        </p:txBody>
      </p:sp>
    </p:spTree>
    <p:extLst>
      <p:ext uri="{BB962C8B-B14F-4D97-AF65-F5344CB8AC3E}">
        <p14:creationId xmlns:p14="http://schemas.microsoft.com/office/powerpoint/2010/main" val="12164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47635" y="1953577"/>
            <a:ext cx="8305800" cy="408623"/>
          </a:xfrm>
          <a:prstGeom prst="roundRect">
            <a:avLst/>
          </a:prstGeom>
          <a:ln>
            <a:solidFill>
              <a:schemeClr val="accent3"/>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MCM#1 – Public Education and Outreach</a:t>
            </a:r>
          </a:p>
        </p:txBody>
      </p:sp>
      <p:sp>
        <p:nvSpPr>
          <p:cNvPr id="7" name="TextBox 6"/>
          <p:cNvSpPr txBox="1"/>
          <p:nvPr/>
        </p:nvSpPr>
        <p:spPr>
          <a:xfrm>
            <a:off x="1347635" y="2503237"/>
            <a:ext cx="8305800" cy="40862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MCM#2 – Public Involvement and Participation</a:t>
            </a:r>
          </a:p>
        </p:txBody>
      </p:sp>
      <p:sp>
        <p:nvSpPr>
          <p:cNvPr id="8" name="TextBox 7"/>
          <p:cNvSpPr txBox="1"/>
          <p:nvPr/>
        </p:nvSpPr>
        <p:spPr>
          <a:xfrm>
            <a:off x="1347635" y="3044665"/>
            <a:ext cx="8305800" cy="40862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MCM#3 – Illicit Discharge Detection and Elimination</a:t>
            </a:r>
          </a:p>
        </p:txBody>
      </p:sp>
      <p:sp>
        <p:nvSpPr>
          <p:cNvPr id="9" name="TextBox 8"/>
          <p:cNvSpPr txBox="1"/>
          <p:nvPr/>
        </p:nvSpPr>
        <p:spPr>
          <a:xfrm>
            <a:off x="1347635" y="4087177"/>
            <a:ext cx="8305800" cy="408623"/>
          </a:xfrm>
          <a:prstGeom prst="round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MCM#5 – Post-Construction Stormwater Management</a:t>
            </a:r>
          </a:p>
        </p:txBody>
      </p:sp>
      <p:sp>
        <p:nvSpPr>
          <p:cNvPr id="10" name="TextBox 9"/>
          <p:cNvSpPr txBox="1"/>
          <p:nvPr/>
        </p:nvSpPr>
        <p:spPr>
          <a:xfrm>
            <a:off x="1347635" y="4620577"/>
            <a:ext cx="8305800" cy="408623"/>
          </a:xfrm>
          <a:prstGeom prst="roundRect">
            <a:avLst/>
          </a:prstGeom>
          <a:solidFill>
            <a:schemeClr val="accent4"/>
          </a:solidFill>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MCM#6 – Pollution Prevention and Good Housekeeping</a:t>
            </a:r>
          </a:p>
        </p:txBody>
      </p:sp>
      <p:sp>
        <p:nvSpPr>
          <p:cNvPr id="11" name="TextBox 10"/>
          <p:cNvSpPr txBox="1"/>
          <p:nvPr/>
        </p:nvSpPr>
        <p:spPr>
          <a:xfrm>
            <a:off x="1347635" y="3570455"/>
            <a:ext cx="8305800" cy="408623"/>
          </a:xfrm>
          <a:prstGeom prst="round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MCM#4 – Construction Site Runoff Control</a:t>
            </a:r>
          </a:p>
        </p:txBody>
      </p:sp>
      <p:sp>
        <p:nvSpPr>
          <p:cNvPr id="12" name="TextBox 11"/>
          <p:cNvSpPr txBox="1"/>
          <p:nvPr/>
        </p:nvSpPr>
        <p:spPr>
          <a:xfrm>
            <a:off x="1347635" y="5153977"/>
            <a:ext cx="8305800" cy="408623"/>
          </a:xfrm>
          <a:prstGeom prst="roundRect">
            <a:avLst/>
          </a:prstGeo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b="1" dirty="0">
                <a:latin typeface="Arial" panose="020B0604020202020204" pitchFamily="34" charset="0"/>
                <a:cs typeface="Arial" panose="020B0604020202020204" pitchFamily="34" charset="0"/>
              </a:rPr>
              <a:t>Pollutant Reduction Plan</a:t>
            </a:r>
          </a:p>
        </p:txBody>
      </p:sp>
      <p:pic>
        <p:nvPicPr>
          <p:cNvPr id="13" name="Picture 12">
            <a:extLst>
              <a:ext uri="{FF2B5EF4-FFF2-40B4-BE49-F238E27FC236}">
                <a16:creationId xmlns:a16="http://schemas.microsoft.com/office/drawing/2014/main" id="{8A57FBE3-7553-41FA-A8BC-F4A522836A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884" y="6273316"/>
            <a:ext cx="598932" cy="457200"/>
          </a:xfrm>
          <a:prstGeom prst="rect">
            <a:avLst/>
          </a:prstGeom>
        </p:spPr>
      </p:pic>
      <p:sp>
        <p:nvSpPr>
          <p:cNvPr id="17" name="TextBox 16">
            <a:extLst>
              <a:ext uri="{FF2B5EF4-FFF2-40B4-BE49-F238E27FC236}">
                <a16:creationId xmlns:a16="http://schemas.microsoft.com/office/drawing/2014/main" id="{3E5C607A-806F-43A4-A033-59E7FD60D1BA}"/>
              </a:ext>
            </a:extLst>
          </p:cNvPr>
          <p:cNvSpPr txBox="1"/>
          <p:nvPr/>
        </p:nvSpPr>
        <p:spPr>
          <a:xfrm>
            <a:off x="9730816" y="2024844"/>
            <a:ext cx="1980220" cy="3877985"/>
          </a:xfrm>
          <a:prstGeom prst="rect">
            <a:avLst/>
          </a:prstGeom>
          <a:noFill/>
        </p:spPr>
        <p:txBody>
          <a:bodyPr wrap="square" rtlCol="0">
            <a:spAutoFit/>
          </a:bodyPr>
          <a:lstStyle/>
          <a:p>
            <a:pPr marL="285750" indent="-285750">
              <a:buFont typeface="Arial" panose="020B0604020202020204" pitchFamily="34" charset="0"/>
              <a:buChar char="•"/>
            </a:pPr>
            <a:r>
              <a:rPr lang="en-US" dirty="0"/>
              <a:t>Understand</a:t>
            </a:r>
          </a:p>
          <a:p>
            <a:endParaRPr lang="en-US" dirty="0"/>
          </a:p>
          <a:p>
            <a:pPr marL="285750" indent="-285750">
              <a:buFont typeface="Arial" panose="020B0604020202020204" pitchFamily="34" charset="0"/>
              <a:buChar char="•"/>
            </a:pPr>
            <a:r>
              <a:rPr lang="en-US" dirty="0"/>
              <a:t>Join/Support</a:t>
            </a:r>
          </a:p>
          <a:p>
            <a:endParaRPr lang="en-US" dirty="0"/>
          </a:p>
          <a:p>
            <a:pPr marL="285750" indent="-285750">
              <a:buFont typeface="Arial" panose="020B0604020202020204" pitchFamily="34" charset="0"/>
              <a:buChar char="•"/>
            </a:pPr>
            <a:r>
              <a:rPr lang="en-US" dirty="0"/>
              <a:t>Pollution</a:t>
            </a:r>
          </a:p>
          <a:p>
            <a:endParaRPr lang="en-US" sz="1200" dirty="0"/>
          </a:p>
          <a:p>
            <a:pPr marL="285750" indent="-285750">
              <a:buFont typeface="Arial" panose="020B0604020202020204" pitchFamily="34" charset="0"/>
              <a:buChar char="•"/>
            </a:pPr>
            <a:r>
              <a:rPr lang="en-US" dirty="0"/>
              <a:t>Escaping Mud</a:t>
            </a:r>
          </a:p>
          <a:p>
            <a:endParaRPr lang="en-US" dirty="0"/>
          </a:p>
          <a:p>
            <a:pPr marL="285750" indent="-285750">
              <a:buFont typeface="Arial" panose="020B0604020202020204" pitchFamily="34" charset="0"/>
              <a:buChar char="•"/>
            </a:pPr>
            <a:r>
              <a:rPr lang="en-US" dirty="0"/>
              <a:t>Functionality</a:t>
            </a:r>
          </a:p>
          <a:p>
            <a:endParaRPr lang="en-US" dirty="0"/>
          </a:p>
          <a:p>
            <a:pPr marL="285750" indent="-285750">
              <a:buFont typeface="Arial" panose="020B0604020202020204" pitchFamily="34" charset="0"/>
              <a:buChar char="•"/>
            </a:pPr>
            <a:r>
              <a:rPr lang="en-US" dirty="0"/>
              <a:t>Maintenance</a:t>
            </a:r>
          </a:p>
          <a:p>
            <a:endParaRPr lang="en-US" dirty="0"/>
          </a:p>
          <a:p>
            <a:pPr marL="285750" indent="-285750">
              <a:buFont typeface="Arial" panose="020B0604020202020204" pitchFamily="34" charset="0"/>
              <a:buChar char="•"/>
            </a:pPr>
            <a:r>
              <a:rPr lang="en-US" dirty="0"/>
              <a:t>Mitigation</a:t>
            </a:r>
          </a:p>
          <a:p>
            <a:pPr marL="285750" indent="-285750">
              <a:buFont typeface="Arial" panose="020B0604020202020204" pitchFamily="34" charset="0"/>
              <a:buChar char="•"/>
            </a:pPr>
            <a:endParaRPr lang="en-US" dirty="0"/>
          </a:p>
        </p:txBody>
      </p:sp>
      <p:sp>
        <p:nvSpPr>
          <p:cNvPr id="14" name="Title 17">
            <a:extLst>
              <a:ext uri="{FF2B5EF4-FFF2-40B4-BE49-F238E27FC236}">
                <a16:creationId xmlns:a16="http://schemas.microsoft.com/office/drawing/2014/main" id="{379BE953-CA41-4B85-8CE5-23157D0FA270}"/>
              </a:ext>
            </a:extLst>
          </p:cNvPr>
          <p:cNvSpPr>
            <a:spLocks noGrp="1"/>
          </p:cNvSpPr>
          <p:nvPr>
            <p:ph type="title"/>
          </p:nvPr>
        </p:nvSpPr>
        <p:spPr>
          <a:xfrm>
            <a:off x="1522414" y="533400"/>
            <a:ext cx="9601200" cy="1143000"/>
          </a:xfrm>
        </p:spPr>
        <p:txBody>
          <a:bodyPr>
            <a:normAutofit fontScale="90000"/>
          </a:bodyPr>
          <a:lstStyle/>
          <a:p>
            <a:r>
              <a:rPr lang="en-US" dirty="0"/>
              <a:t>MS4 Permit Components</a:t>
            </a:r>
            <a:br>
              <a:rPr lang="en-US" dirty="0"/>
            </a:br>
            <a:r>
              <a:rPr lang="en-US" sz="2400" dirty="0"/>
              <a:t>Minimum Control Measures (MCMs) &amp; Pollution Reduction Plan (PRP)</a:t>
            </a:r>
            <a:endParaRPr lang="en-US" dirty="0"/>
          </a:p>
        </p:txBody>
      </p:sp>
    </p:spTree>
    <p:extLst>
      <p:ext uri="{BB962C8B-B14F-4D97-AF65-F5344CB8AC3E}">
        <p14:creationId xmlns:p14="http://schemas.microsoft.com/office/powerpoint/2010/main" val="157826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500"/>
                                        <p:tgtEl>
                                          <p:spTgt spid="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animEffect transition="in" filter="fade">
                                      <p:cBhvr>
                                        <p:cTn id="17" dur="500"/>
                                        <p:tgtEl>
                                          <p:spTgt spid="1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6" end="6"/>
                                            </p:txEl>
                                          </p:spTgt>
                                        </p:tgtEl>
                                        <p:attrNameLst>
                                          <p:attrName>style.visibility</p:attrName>
                                        </p:attrNameLst>
                                      </p:cBhvr>
                                      <p:to>
                                        <p:strVal val="visible"/>
                                      </p:to>
                                    </p:set>
                                    <p:animEffect transition="in" filter="fade">
                                      <p:cBhvr>
                                        <p:cTn id="22" dur="500"/>
                                        <p:tgtEl>
                                          <p:spTgt spid="1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8" end="8"/>
                                            </p:txEl>
                                          </p:spTgt>
                                        </p:tgtEl>
                                        <p:attrNameLst>
                                          <p:attrName>style.visibility</p:attrName>
                                        </p:attrNameLst>
                                      </p:cBhvr>
                                      <p:to>
                                        <p:strVal val="visible"/>
                                      </p:to>
                                    </p:set>
                                    <p:animEffect transition="in" filter="fade">
                                      <p:cBhvr>
                                        <p:cTn id="27" dur="500"/>
                                        <p:tgtEl>
                                          <p:spTgt spid="1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xEl>
                                              <p:pRg st="10" end="10"/>
                                            </p:txEl>
                                          </p:spTgt>
                                        </p:tgtEl>
                                        <p:attrNameLst>
                                          <p:attrName>style.visibility</p:attrName>
                                        </p:attrNameLst>
                                      </p:cBhvr>
                                      <p:to>
                                        <p:strVal val="visible"/>
                                      </p:to>
                                    </p:set>
                                    <p:animEffect transition="in" filter="fade">
                                      <p:cBhvr>
                                        <p:cTn id="32" dur="500"/>
                                        <p:tgtEl>
                                          <p:spTgt spid="17">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xEl>
                                              <p:pRg st="12" end="12"/>
                                            </p:txEl>
                                          </p:spTgt>
                                        </p:tgtEl>
                                        <p:attrNameLst>
                                          <p:attrName>style.visibility</p:attrName>
                                        </p:attrNameLst>
                                      </p:cBhvr>
                                      <p:to>
                                        <p:strVal val="visible"/>
                                      </p:to>
                                    </p:set>
                                    <p:animEffect transition="in" filter="fade">
                                      <p:cBhvr>
                                        <p:cTn id="37" dur="500"/>
                                        <p:tgtEl>
                                          <p:spTgt spid="1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How Does Polluted Stormwater Happen?</a:t>
            </a:r>
          </a:p>
        </p:txBody>
      </p:sp>
      <p:sp>
        <p:nvSpPr>
          <p:cNvPr id="3" name="Content Placeholder 2"/>
          <p:cNvSpPr>
            <a:spLocks noGrp="1"/>
          </p:cNvSpPr>
          <p:nvPr>
            <p:ph sz="quarter" idx="13"/>
          </p:nvPr>
        </p:nvSpPr>
        <p:spPr>
          <a:xfrm>
            <a:off x="684036" y="1556792"/>
            <a:ext cx="4920635" cy="4447714"/>
          </a:xfrm>
        </p:spPr>
        <p:txBody>
          <a:bodyPr>
            <a:normAutofit fontScale="92500" lnSpcReduction="20000"/>
          </a:bodyPr>
          <a:lstStyle/>
          <a:p>
            <a:r>
              <a:rPr lang="en-US" sz="2400" dirty="0"/>
              <a:t>As stormwater travels it picks up pollutants from… </a:t>
            </a:r>
          </a:p>
          <a:p>
            <a:pPr lvl="1"/>
            <a:r>
              <a:rPr lang="en-US" sz="2000" dirty="0"/>
              <a:t>Lawns</a:t>
            </a:r>
          </a:p>
          <a:p>
            <a:pPr lvl="1"/>
            <a:r>
              <a:rPr lang="en-US" sz="2000" dirty="0"/>
              <a:t>Parking lots</a:t>
            </a:r>
          </a:p>
          <a:p>
            <a:pPr lvl="1"/>
            <a:r>
              <a:rPr lang="en-US" sz="2000" dirty="0"/>
              <a:t>Any other surface it crosses</a:t>
            </a:r>
          </a:p>
          <a:p>
            <a:r>
              <a:rPr lang="en-US" sz="2400" dirty="0"/>
              <a:t>Examples of pollutants</a:t>
            </a:r>
          </a:p>
          <a:p>
            <a:pPr lvl="1"/>
            <a:r>
              <a:rPr lang="en-US" sz="2000" dirty="0"/>
              <a:t>Motor vehicle fluid</a:t>
            </a:r>
          </a:p>
          <a:p>
            <a:pPr lvl="1"/>
            <a:r>
              <a:rPr lang="en-US" sz="2000" dirty="0"/>
              <a:t>Bacteria from pet waste</a:t>
            </a:r>
          </a:p>
          <a:p>
            <a:pPr lvl="1"/>
            <a:r>
              <a:rPr lang="en-US" sz="2000" dirty="0"/>
              <a:t>Road salt</a:t>
            </a:r>
          </a:p>
          <a:p>
            <a:r>
              <a:rPr lang="en-US" sz="2400" dirty="0"/>
              <a:t>Pollution is transported directly into streams, rivers and lakes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04671" y="1905000"/>
            <a:ext cx="6031622" cy="4034698"/>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5993790" y="5939698"/>
            <a:ext cx="5253384" cy="261610"/>
          </a:xfrm>
          <a:prstGeom prst="rect">
            <a:avLst/>
          </a:prstGeom>
          <a:noFill/>
        </p:spPr>
        <p:txBody>
          <a:bodyPr wrap="square" rtlCol="0">
            <a:spAutoFit/>
          </a:bodyPr>
          <a:lstStyle/>
          <a:p>
            <a:pPr algn="ctr"/>
            <a:r>
              <a:rPr lang="en-US" sz="1050" dirty="0"/>
              <a:t>https://fnfsr.org/harrisonburg-stormwater-utility-fee/</a:t>
            </a:r>
          </a:p>
        </p:txBody>
      </p:sp>
    </p:spTree>
    <p:extLst>
      <p:ext uri="{BB962C8B-B14F-4D97-AF65-F5344CB8AC3E}">
        <p14:creationId xmlns:p14="http://schemas.microsoft.com/office/powerpoint/2010/main" val="3231997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B92E7-3A3A-49FF-8BB6-8CD45F992306}"/>
              </a:ext>
            </a:extLst>
          </p:cNvPr>
          <p:cNvSpPr>
            <a:spLocks noGrp="1"/>
          </p:cNvSpPr>
          <p:nvPr>
            <p:ph type="title"/>
          </p:nvPr>
        </p:nvSpPr>
        <p:spPr>
          <a:xfrm>
            <a:off x="4834272" y="640922"/>
            <a:ext cx="4103946" cy="699356"/>
          </a:xfrm>
        </p:spPr>
        <p:txBody>
          <a:bodyPr/>
          <a:lstStyle/>
          <a:p>
            <a:r>
              <a:rPr lang="en-US" dirty="0"/>
              <a:t>Today’s Topics</a:t>
            </a:r>
          </a:p>
        </p:txBody>
      </p:sp>
      <p:sp>
        <p:nvSpPr>
          <p:cNvPr id="3" name="Content Placeholder 2">
            <a:extLst>
              <a:ext uri="{FF2B5EF4-FFF2-40B4-BE49-F238E27FC236}">
                <a16:creationId xmlns:a16="http://schemas.microsoft.com/office/drawing/2014/main" id="{11146301-9AAA-4CBA-892A-1A91AB75A922}"/>
              </a:ext>
            </a:extLst>
          </p:cNvPr>
          <p:cNvSpPr>
            <a:spLocks noGrp="1"/>
          </p:cNvSpPr>
          <p:nvPr>
            <p:ph idx="1"/>
          </p:nvPr>
        </p:nvSpPr>
        <p:spPr>
          <a:xfrm>
            <a:off x="5014292" y="1628800"/>
            <a:ext cx="4896034" cy="4191000"/>
          </a:xfrm>
        </p:spPr>
        <p:txBody>
          <a:bodyPr/>
          <a:lstStyle/>
          <a:p>
            <a:r>
              <a:rPr lang="en-US" dirty="0"/>
              <a:t>Stormwater</a:t>
            </a:r>
          </a:p>
          <a:p>
            <a:r>
              <a:rPr lang="en-US" dirty="0"/>
              <a:t>MS4 Permit</a:t>
            </a:r>
          </a:p>
          <a:p>
            <a:pPr lvl="1"/>
            <a:r>
              <a:rPr lang="en-US" dirty="0"/>
              <a:t>Purpose</a:t>
            </a:r>
          </a:p>
          <a:p>
            <a:pPr lvl="1"/>
            <a:r>
              <a:rPr lang="en-US" dirty="0"/>
              <a:t>Components</a:t>
            </a:r>
          </a:p>
          <a:p>
            <a:r>
              <a:rPr lang="en-US" dirty="0"/>
              <a:t>Roles and Responsibilities</a:t>
            </a:r>
          </a:p>
          <a:p>
            <a:r>
              <a:rPr lang="en-US" dirty="0"/>
              <a:t>Middlesex Achievements</a:t>
            </a:r>
          </a:p>
          <a:p>
            <a:r>
              <a:rPr lang="en-US" dirty="0"/>
              <a:t>Next Steps</a:t>
            </a:r>
          </a:p>
          <a:p>
            <a:r>
              <a:rPr lang="en-US" dirty="0"/>
              <a:t>Q&amp;A</a:t>
            </a:r>
          </a:p>
          <a:p>
            <a:pPr algn="r"/>
            <a:endParaRPr lang="en-US" dirty="0"/>
          </a:p>
        </p:txBody>
      </p:sp>
      <p:pic>
        <p:nvPicPr>
          <p:cNvPr id="5" name="Picture 4">
            <a:extLst>
              <a:ext uri="{FF2B5EF4-FFF2-40B4-BE49-F238E27FC236}">
                <a16:creationId xmlns:a16="http://schemas.microsoft.com/office/drawing/2014/main" id="{1B1A07A3-9C81-49D9-B4C8-5621E30A1055}"/>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712092" y="717122"/>
            <a:ext cx="3132813" cy="5427499"/>
          </a:xfrm>
          <a:prstGeom prst="rect">
            <a:avLst/>
          </a:prstGeom>
        </p:spPr>
      </p:pic>
    </p:spTree>
    <p:extLst>
      <p:ext uri="{BB962C8B-B14F-4D97-AF65-F5344CB8AC3E}">
        <p14:creationId xmlns:p14="http://schemas.microsoft.com/office/powerpoint/2010/main" val="3823820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Arial" panose="020B0604020202020204" pitchFamily="34" charset="0"/>
                <a:cs typeface="Arial" panose="020B0604020202020204" pitchFamily="34" charset="0"/>
              </a:rPr>
              <a:t>Why Should I Care?</a:t>
            </a:r>
          </a:p>
        </p:txBody>
      </p:sp>
      <p:sp>
        <p:nvSpPr>
          <p:cNvPr id="3" name="Content Placeholder 2"/>
          <p:cNvSpPr>
            <a:spLocks noGrp="1"/>
          </p:cNvSpPr>
          <p:nvPr>
            <p:ph sz="quarter" idx="13"/>
          </p:nvPr>
        </p:nvSpPr>
        <p:spPr>
          <a:xfrm>
            <a:off x="717689" y="1484784"/>
            <a:ext cx="5312864" cy="4450862"/>
          </a:xfrm>
        </p:spPr>
        <p:txBody>
          <a:bodyPr>
            <a:normAutofit/>
          </a:bodyPr>
          <a:lstStyle/>
          <a:p>
            <a:r>
              <a:rPr lang="en-US" sz="2400" dirty="0"/>
              <a:t>Health Threat</a:t>
            </a:r>
          </a:p>
          <a:p>
            <a:pPr lvl="1"/>
            <a:r>
              <a:rPr lang="en-US" sz="2000" dirty="0"/>
              <a:t>Polluted water is harmful to</a:t>
            </a:r>
          </a:p>
          <a:p>
            <a:pPr lvl="2"/>
            <a:r>
              <a:rPr lang="en-US" sz="1800" dirty="0"/>
              <a:t>People</a:t>
            </a:r>
          </a:p>
          <a:p>
            <a:pPr lvl="2"/>
            <a:r>
              <a:rPr lang="en-US" sz="1800" dirty="0"/>
              <a:t>Aquatic life</a:t>
            </a:r>
          </a:p>
          <a:p>
            <a:pPr lvl="2"/>
            <a:r>
              <a:rPr lang="en-US" sz="1800" dirty="0"/>
              <a:t>Wildlife</a:t>
            </a:r>
          </a:p>
          <a:p>
            <a:pPr lvl="2"/>
            <a:r>
              <a:rPr lang="en-US" dirty="0"/>
              <a:t>Plants</a:t>
            </a:r>
          </a:p>
          <a:p>
            <a:pPr lvl="1"/>
            <a:r>
              <a:rPr lang="en-US" sz="2000" dirty="0"/>
              <a:t>It can kill or sicken fish, wildlife, and vegetation</a:t>
            </a:r>
          </a:p>
          <a:p>
            <a:pPr lvl="1"/>
            <a:r>
              <a:rPr lang="en-US" sz="2000" dirty="0"/>
              <a:t>Contaminate our drinking water</a:t>
            </a:r>
          </a:p>
          <a:p>
            <a:pPr lvl="1"/>
            <a:r>
              <a:rPr lang="en-US" sz="2000" dirty="0"/>
              <a:t>Cause people to get sick from eating fish or drinking water</a:t>
            </a:r>
          </a:p>
        </p:txBody>
      </p:sp>
      <p:pic>
        <p:nvPicPr>
          <p:cNvPr id="3074" name="Picture 2" descr="Related image"/>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996900" y="2474976"/>
            <a:ext cx="5440637" cy="24749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96900" y="4949953"/>
            <a:ext cx="5460594" cy="215444"/>
          </a:xfrm>
          <a:prstGeom prst="rect">
            <a:avLst/>
          </a:prstGeom>
          <a:noFill/>
        </p:spPr>
        <p:txBody>
          <a:bodyPr wrap="square" rtlCol="0">
            <a:spAutoFit/>
          </a:bodyPr>
          <a:lstStyle/>
          <a:p>
            <a:pPr algn="ctr"/>
            <a:r>
              <a:rPr lang="en-US" sz="800" dirty="0"/>
              <a:t>https://www.clipart.email/clipart/how-to-prevent-water-pollution-clipart-4891.html</a:t>
            </a:r>
          </a:p>
        </p:txBody>
      </p:sp>
    </p:spTree>
    <p:extLst>
      <p:ext uri="{BB962C8B-B14F-4D97-AF65-F5344CB8AC3E}">
        <p14:creationId xmlns:p14="http://schemas.microsoft.com/office/powerpoint/2010/main" val="834325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5147" y="1405508"/>
            <a:ext cx="4699185" cy="4191000"/>
          </a:xfrm>
        </p:spPr>
        <p:txBody>
          <a:bodyPr>
            <a:normAutofit/>
          </a:bodyPr>
          <a:lstStyle/>
          <a:p>
            <a:r>
              <a:rPr lang="en-US" sz="2400" dirty="0"/>
              <a:t>Expense</a:t>
            </a:r>
          </a:p>
          <a:p>
            <a:pPr lvl="1"/>
            <a:r>
              <a:rPr lang="en-US" sz="2000" dirty="0"/>
              <a:t>Preventing pollution is cheaper than removing the contaminates</a:t>
            </a:r>
          </a:p>
          <a:p>
            <a:r>
              <a:rPr lang="en-US" sz="2400" dirty="0"/>
              <a:t>Economic benefits</a:t>
            </a:r>
          </a:p>
          <a:p>
            <a:pPr lvl="1"/>
            <a:r>
              <a:rPr lang="en-US" sz="2000" dirty="0"/>
              <a:t>Higher residential property values</a:t>
            </a:r>
          </a:p>
          <a:p>
            <a:pPr lvl="1"/>
            <a:r>
              <a:rPr lang="en-US" sz="2000" dirty="0"/>
              <a:t>Protection of natural tourism and recreation industries </a:t>
            </a:r>
          </a:p>
        </p:txBody>
      </p:sp>
      <p:pic>
        <p:nvPicPr>
          <p:cNvPr id="6" name="Picture 5">
            <a:extLst>
              <a:ext uri="{FF2B5EF4-FFF2-40B4-BE49-F238E27FC236}">
                <a16:creationId xmlns:a16="http://schemas.microsoft.com/office/drawing/2014/main" id="{4995798D-561D-4994-81F1-61BBE9F5164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1751" y="1104834"/>
            <a:ext cx="6528556" cy="4648332"/>
          </a:xfrm>
          <a:prstGeom prst="rect">
            <a:avLst/>
          </a:prstGeom>
          <a:effectLst>
            <a:outerShdw blurRad="50800" dist="38100" dir="2700000" algn="tl" rotWithShape="0">
              <a:prstClr val="black">
                <a:alpha val="40000"/>
              </a:prstClr>
            </a:outerShdw>
          </a:effectLst>
        </p:spPr>
      </p:pic>
      <p:sp>
        <p:nvSpPr>
          <p:cNvPr id="10" name="Title 1">
            <a:extLst>
              <a:ext uri="{FF2B5EF4-FFF2-40B4-BE49-F238E27FC236}">
                <a16:creationId xmlns:a16="http://schemas.microsoft.com/office/drawing/2014/main" id="{0ECE098A-47B7-4B3A-9A5B-1FC86A111F67}"/>
              </a:ext>
            </a:extLst>
          </p:cNvPr>
          <p:cNvSpPr>
            <a:spLocks noGrp="1"/>
          </p:cNvSpPr>
          <p:nvPr>
            <p:ph type="title"/>
          </p:nvPr>
        </p:nvSpPr>
        <p:spPr>
          <a:xfrm>
            <a:off x="684036" y="524363"/>
            <a:ext cx="9601200" cy="1143000"/>
          </a:xfrm>
        </p:spPr>
        <p:txBody>
          <a:bodyPr>
            <a:normAutofit/>
          </a:bodyPr>
          <a:lstStyle/>
          <a:p>
            <a:r>
              <a:rPr lang="en-US" sz="4000" dirty="0">
                <a:latin typeface="Arial" panose="020B0604020202020204" pitchFamily="34" charset="0"/>
                <a:cs typeface="Arial" panose="020B0604020202020204" pitchFamily="34" charset="0"/>
              </a:rPr>
              <a:t>Why Should I Care?</a:t>
            </a:r>
          </a:p>
        </p:txBody>
      </p:sp>
      <p:sp>
        <p:nvSpPr>
          <p:cNvPr id="9" name="Rectangle 8">
            <a:extLst>
              <a:ext uri="{FF2B5EF4-FFF2-40B4-BE49-F238E27FC236}">
                <a16:creationId xmlns:a16="http://schemas.microsoft.com/office/drawing/2014/main" id="{857446BF-BDFC-4B48-A86F-692B09F8D76A}"/>
              </a:ext>
            </a:extLst>
          </p:cNvPr>
          <p:cNvSpPr/>
          <p:nvPr/>
        </p:nvSpPr>
        <p:spPr>
          <a:xfrm>
            <a:off x="7498568" y="5193196"/>
            <a:ext cx="4409811" cy="559970"/>
          </a:xfrm>
          <a:prstGeom prst="rect">
            <a:avLst/>
          </a:prstGeom>
        </p:spPr>
        <p:txBody>
          <a:bodyPr wrap="square">
            <a:spAutoFit/>
          </a:bodyPr>
          <a:lstStyle/>
          <a:p>
            <a:r>
              <a:rPr lang="en-US" sz="1000" dirty="0">
                <a:solidFill>
                  <a:srgbClr val="FFC000"/>
                </a:solidFill>
              </a:rPr>
              <a:t>https://static.wixstatic.com/media/3494a1_ffc6825772544955a6e41bb30197a444~mv2_d_3209_2285_s_2.jpg/v1/fit/w_1000%2Ch_1000%2Cal_c%2Cq_80/file.png</a:t>
            </a:r>
          </a:p>
        </p:txBody>
      </p:sp>
    </p:spTree>
    <p:extLst>
      <p:ext uri="{BB962C8B-B14F-4D97-AF65-F5344CB8AC3E}">
        <p14:creationId xmlns:p14="http://schemas.microsoft.com/office/powerpoint/2010/main" val="2287646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DF22D-EF5A-4908-8883-BEFF7A840822}"/>
              </a:ext>
            </a:extLst>
          </p:cNvPr>
          <p:cNvSpPr>
            <a:spLocks noGrp="1"/>
          </p:cNvSpPr>
          <p:nvPr>
            <p:ph type="title"/>
          </p:nvPr>
        </p:nvSpPr>
        <p:spPr>
          <a:xfrm>
            <a:off x="765820" y="573102"/>
            <a:ext cx="9601200" cy="1143000"/>
          </a:xfrm>
        </p:spPr>
        <p:txBody>
          <a:bodyPr>
            <a:normAutofit fontScale="90000"/>
          </a:bodyPr>
          <a:lstStyle/>
          <a:p>
            <a:r>
              <a:rPr lang="en-US" dirty="0"/>
              <a:t>What does it mean for you?</a:t>
            </a:r>
            <a:br>
              <a:rPr lang="en-US" dirty="0"/>
            </a:br>
            <a:endParaRPr lang="en-US" dirty="0"/>
          </a:p>
        </p:txBody>
      </p:sp>
      <p:sp>
        <p:nvSpPr>
          <p:cNvPr id="4" name="TextBox 3"/>
          <p:cNvSpPr txBox="1"/>
          <p:nvPr/>
        </p:nvSpPr>
        <p:spPr>
          <a:xfrm rot="549050">
            <a:off x="695590" y="2966437"/>
            <a:ext cx="11277600" cy="186204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1500" b="1" cap="small"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Documentation</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pic>
        <p:nvPicPr>
          <p:cNvPr id="18439" name="Picture 7" descr="Document clipart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2667" y1="37743" x2="22667" y2="37743"/>
                        <a14:foregroundMark x1="18000" y1="28016" x2="18000" y2="28016"/>
                        <a14:foregroundMark x1="20000" y1="19844" x2="20000" y2="19844"/>
                        <a14:foregroundMark x1="24000" y1="14008" x2="24000" y2="14008"/>
                        <a14:foregroundMark x1="42667" y1="36576" x2="42667" y2="36576"/>
                        <a14:foregroundMark x1="75333" y1="53307" x2="75333" y2="53307"/>
                        <a14:foregroundMark x1="75667" y1="83268" x2="75667" y2="83268"/>
                        <a14:foregroundMark x1="50333" y1="68872" x2="50333" y2="68872"/>
                        <a14:foregroundMark x1="20000" y1="55253" x2="20000" y2="55253"/>
                        <a14:foregroundMark x1="11667" y1="14397" x2="11667" y2="14397"/>
                        <a14:foregroundMark x1="52667" y1="1556" x2="52667" y2="1556"/>
                        <a14:foregroundMark x1="55000" y1="31907" x2="55000" y2="31907"/>
                        <a14:foregroundMark x1="51000" y1="15953" x2="51000" y2="15953"/>
                        <a14:foregroundMark x1="41333" y1="5058" x2="41333" y2="5058"/>
                        <a14:foregroundMark x1="64333" y1="65759" x2="64333" y2="65759"/>
                        <a14:foregroundMark x1="47000" y1="57198" x2="47000" y2="57198"/>
                        <a14:foregroundMark x1="37667" y1="45525" x2="37667" y2="45525"/>
                        <a14:foregroundMark x1="34333" y1="40078" x2="34333" y2="36576"/>
                        <a14:foregroundMark x1="34333" y1="28405" x2="34333" y2="28405"/>
                        <a14:foregroundMark x1="35667" y1="19066" x2="35667" y2="19066"/>
                        <a14:foregroundMark x1="35667" y1="10895" x2="35667" y2="10895"/>
                        <a14:foregroundMark x1="52667" y1="36965" x2="52667" y2="36965"/>
                        <a14:foregroundMark x1="48000" y1="29572" x2="48000" y2="29572"/>
                        <a14:foregroundMark x1="45000" y1="17121" x2="45000" y2="17121"/>
                        <a14:foregroundMark x1="73000" y1="63035" x2="73000" y2="63035"/>
                        <a14:foregroundMark x1="69667" y1="73541" x2="68333" y2="73152"/>
                        <a14:foregroundMark x1="43000" y1="56420" x2="43000" y2="56420"/>
                        <a14:foregroundMark x1="48667" y1="43580" x2="48667" y2="43580"/>
                        <a14:foregroundMark x1="41667" y1="28016" x2="41667" y2="28016"/>
                      </a14:backgroundRemoval>
                    </a14:imgEffect>
                  </a14:imgLayer>
                </a14:imgProps>
              </a:ext>
              <a:ext uri="{28A0092B-C50C-407E-A947-70E740481C1C}">
                <a14:useLocalDpi xmlns:a14="http://schemas.microsoft.com/office/drawing/2010/main"/>
              </a:ext>
            </a:extLst>
          </a:blip>
          <a:srcRect/>
          <a:stretch>
            <a:fillRect/>
          </a:stretch>
        </p:blipFill>
        <p:spPr bwMode="auto">
          <a:xfrm rot="20763680">
            <a:off x="7507024" y="957677"/>
            <a:ext cx="3048000" cy="2611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24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endCondLst>
                                    <p:cond evt="onNext" delay="0">
                                      <p:tgtEl>
                                        <p:sldTgt/>
                                      </p:tgtEl>
                                    </p:cond>
                                  </p:endCondLst>
                                  <p:iterate type="lt">
                                    <p:tmPct val="10000"/>
                                  </p:iterate>
                                  <p:childTnLst>
                                    <p:animClr clrSpc="hsl" dir="cw">
                                      <p:cBhvr override="childStyle">
                                        <p:cTn id="6" dur="1000" fill="hold"/>
                                        <p:tgtEl>
                                          <p:spTgt spid="4"/>
                                        </p:tgtEl>
                                        <p:attrNameLst>
                                          <p:attrName>style.color</p:attrName>
                                        </p:attrNameLst>
                                      </p:cBhvr>
                                      <p:by>
                                        <p:hsl h="7200000" s="0" l="0"/>
                                      </p:by>
                                    </p:animClr>
                                    <p:animClr clrSpc="hsl" dir="cw">
                                      <p:cBhvr>
                                        <p:cTn id="7" dur="1000" fill="hold"/>
                                        <p:tgtEl>
                                          <p:spTgt spid="4"/>
                                        </p:tgtEl>
                                        <p:attrNameLst>
                                          <p:attrName>fillcolor</p:attrName>
                                        </p:attrNameLst>
                                      </p:cBhvr>
                                      <p:by>
                                        <p:hsl h="7200000" s="0" l="0"/>
                                      </p:by>
                                    </p:animClr>
                                    <p:animClr clrSpc="hsl" dir="cw">
                                      <p:cBhvr>
                                        <p:cTn id="8" dur="1000" fill="hold"/>
                                        <p:tgtEl>
                                          <p:spTgt spid="4"/>
                                        </p:tgtEl>
                                        <p:attrNameLst>
                                          <p:attrName>stroke.color</p:attrName>
                                        </p:attrNameLst>
                                      </p:cBhvr>
                                      <p:by>
                                        <p:hsl h="7200000" s="0" l="0"/>
                                      </p:by>
                                    </p:animClr>
                                    <p:set>
                                      <p:cBhvr>
                                        <p:cTn id="9" dur="10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C735-5F0E-48C4-8505-4B4ADBBB1DF7}"/>
              </a:ext>
            </a:extLst>
          </p:cNvPr>
          <p:cNvSpPr>
            <a:spLocks noGrp="1"/>
          </p:cNvSpPr>
          <p:nvPr>
            <p:ph type="title"/>
          </p:nvPr>
        </p:nvSpPr>
        <p:spPr/>
        <p:txBody>
          <a:bodyPr/>
          <a:lstStyle/>
          <a:p>
            <a:r>
              <a:rPr lang="en-US" dirty="0"/>
              <a:t>Roles and Responsibilities</a:t>
            </a:r>
          </a:p>
        </p:txBody>
      </p:sp>
      <p:sp>
        <p:nvSpPr>
          <p:cNvPr id="3" name="Text Placeholder 2">
            <a:extLst>
              <a:ext uri="{FF2B5EF4-FFF2-40B4-BE49-F238E27FC236}">
                <a16:creationId xmlns:a16="http://schemas.microsoft.com/office/drawing/2014/main" id="{1738A9FF-A384-4E15-B8F6-68E6459CA0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8876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2.bp.blogspot.com/-qnXizgpz27E/V5E1_0VbMdI/AAAAAAAABLE/D5ygT1iLrYMO_5yMVHjYrVEyFUaFHT4IwCLcB/s1600/2.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81061" y="-128727"/>
            <a:ext cx="8745422" cy="69858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a:t>Middlesex MS4</a:t>
            </a:r>
            <a:br>
              <a:rPr lang="en-US" dirty="0"/>
            </a:br>
            <a:endParaRPr lang="en-US" dirty="0"/>
          </a:p>
        </p:txBody>
      </p:sp>
      <p:sp>
        <p:nvSpPr>
          <p:cNvPr id="3" name="Content Placeholder 2"/>
          <p:cNvSpPr>
            <a:spLocks noGrp="1"/>
          </p:cNvSpPr>
          <p:nvPr>
            <p:ph sz="quarter" idx="13"/>
          </p:nvPr>
        </p:nvSpPr>
        <p:spPr>
          <a:xfrm>
            <a:off x="539725" y="1759676"/>
            <a:ext cx="5662699" cy="4981691"/>
          </a:xfrm>
        </p:spPr>
        <p:txBody>
          <a:bodyPr>
            <a:normAutofit/>
          </a:bodyPr>
          <a:lstStyle/>
          <a:p>
            <a:pPr>
              <a:spcAft>
                <a:spcPts val="1799"/>
              </a:spcAft>
            </a:pPr>
            <a:r>
              <a:rPr lang="en-US" dirty="0"/>
              <a:t>Middlesex is responsible for maintaining storm water systems</a:t>
            </a:r>
          </a:p>
          <a:p>
            <a:pPr lvl="1"/>
            <a:r>
              <a:rPr lang="en-US" dirty="0"/>
              <a:t>Comprehensive Stormwater Management Program (</a:t>
            </a:r>
            <a:r>
              <a:rPr lang="en-US" dirty="0" err="1"/>
              <a:t>SWMP</a:t>
            </a:r>
            <a:r>
              <a:rPr lang="en-US" dirty="0"/>
              <a:t>)</a:t>
            </a:r>
          </a:p>
          <a:p>
            <a:pPr lvl="1"/>
            <a:r>
              <a:rPr lang="en-US" dirty="0"/>
              <a:t>Prevention and reduction of pollution in stormwater is essential to the SWMP</a:t>
            </a:r>
          </a:p>
        </p:txBody>
      </p:sp>
      <p:sp>
        <p:nvSpPr>
          <p:cNvPr id="4" name="Rectangle 3"/>
          <p:cNvSpPr/>
          <p:nvPr/>
        </p:nvSpPr>
        <p:spPr>
          <a:xfrm>
            <a:off x="7325964" y="6272484"/>
            <a:ext cx="3361024" cy="584623"/>
          </a:xfrm>
          <a:prstGeom prst="rect">
            <a:avLst/>
          </a:prstGeom>
        </p:spPr>
        <p:txBody>
          <a:bodyPr wrap="square">
            <a:spAutoFit/>
          </a:bodyPr>
          <a:lstStyle/>
          <a:p>
            <a:r>
              <a:rPr lang="en-US" sz="800" dirty="0">
                <a:solidFill>
                  <a:schemeClr val="tx2">
                    <a:lumMod val="75000"/>
                  </a:schemeClr>
                </a:solidFill>
              </a:rPr>
              <a:t>FROM WEB</a:t>
            </a:r>
          </a:p>
          <a:p>
            <a:r>
              <a:rPr lang="en-US" sz="800" dirty="0">
                <a:solidFill>
                  <a:schemeClr val="tx2">
                    <a:lumMod val="75000"/>
                  </a:schemeClr>
                </a:solidFill>
              </a:rPr>
              <a:t>https://2.bp.blogspot.com/-qnXizgpz27E/V5E1_0VbMdI/AAAAAAAABLE/D5ygT1iLrYMO_5yMVHjYrVEyFUaFHT4IwCLcB/s1600/2.png</a:t>
            </a:r>
          </a:p>
        </p:txBody>
      </p:sp>
      <p:sp>
        <p:nvSpPr>
          <p:cNvPr id="6" name="TextBox 5"/>
          <p:cNvSpPr txBox="1"/>
          <p:nvPr/>
        </p:nvSpPr>
        <p:spPr>
          <a:xfrm>
            <a:off x="545684" y="4579768"/>
            <a:ext cx="6576196" cy="1753869"/>
          </a:xfrm>
          <a:prstGeom prst="rect">
            <a:avLst/>
          </a:prstGeom>
          <a:solidFill>
            <a:srgbClr val="D0DAC0">
              <a:alpha val="25098"/>
            </a:srgbClr>
          </a:solidFill>
        </p:spPr>
        <p:txBody>
          <a:bodyPr wrap="square" rtlCol="0">
            <a:spAutoFit/>
          </a:bodyPr>
          <a:lstStyle/>
          <a:p>
            <a:pPr marL="0" lvl="3"/>
            <a:r>
              <a:rPr lang="en-US" sz="3599" dirty="0">
                <a:solidFill>
                  <a:srgbClr val="FF0000"/>
                </a:solidFill>
                <a:effectLst>
                  <a:outerShdw blurRad="50800" dist="38100" dir="5400000" algn="t" rotWithShape="0">
                    <a:prstClr val="black">
                      <a:alpha val="40000"/>
                    </a:prstClr>
                  </a:outerShdw>
                </a:effectLst>
              </a:rPr>
              <a:t>Middlesex Employees are </a:t>
            </a:r>
            <a:r>
              <a:rPr lang="en-US" sz="5398" dirty="0">
                <a:ln>
                  <a:solidFill>
                    <a:sysClr val="windowText" lastClr="000000"/>
                  </a:solidFill>
                </a:ln>
                <a:solidFill>
                  <a:srgbClr val="FF0000"/>
                </a:solidFill>
                <a:effectLst>
                  <a:outerShdw blurRad="50800" dist="38100" dir="5400000" algn="t" rotWithShape="0">
                    <a:prstClr val="black">
                      <a:alpha val="40000"/>
                    </a:prstClr>
                  </a:outerShdw>
                </a:effectLst>
              </a:rPr>
              <a:t>critical</a:t>
            </a:r>
            <a:r>
              <a:rPr lang="en-US" sz="3599" dirty="0">
                <a:solidFill>
                  <a:srgbClr val="00B050"/>
                </a:solidFill>
                <a:effectLst>
                  <a:outerShdw blurRad="50800" dist="38100" dir="5400000" algn="t" rotWithShape="0">
                    <a:prstClr val="black">
                      <a:alpha val="40000"/>
                    </a:prstClr>
                  </a:outerShdw>
                </a:effectLst>
              </a:rPr>
              <a:t> </a:t>
            </a:r>
            <a:r>
              <a:rPr lang="en-US" sz="3599" dirty="0">
                <a:solidFill>
                  <a:srgbClr val="FF0000"/>
                </a:solidFill>
                <a:effectLst>
                  <a:outerShdw blurRad="50800" dist="38100" dir="5400000" algn="t" rotWithShape="0">
                    <a:prstClr val="black">
                      <a:alpha val="40000"/>
                    </a:prstClr>
                  </a:outerShdw>
                </a:effectLst>
              </a:rPr>
              <a:t>to Success</a:t>
            </a:r>
          </a:p>
          <a:p>
            <a:endParaRPr lang="en-US" sz="1799" dirty="0"/>
          </a:p>
        </p:txBody>
      </p:sp>
    </p:spTree>
    <p:extLst>
      <p:ext uri="{BB962C8B-B14F-4D97-AF65-F5344CB8AC3E}">
        <p14:creationId xmlns:p14="http://schemas.microsoft.com/office/powerpoint/2010/main" val="1749693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MCM#3</a:t>
            </a:r>
            <a:br>
              <a:rPr lang="en-US" dirty="0"/>
            </a:br>
            <a:r>
              <a:rPr lang="en-US" dirty="0"/>
              <a:t>What is an Illicit Discharge?</a:t>
            </a:r>
          </a:p>
        </p:txBody>
      </p:sp>
      <p:pic>
        <p:nvPicPr>
          <p:cNvPr id="4" name="Picture 3">
            <a:extLst>
              <a:ext uri="{FF2B5EF4-FFF2-40B4-BE49-F238E27FC236}">
                <a16:creationId xmlns:a16="http://schemas.microsoft.com/office/drawing/2014/main" id="{4D893EF3-3D05-4E14-80E7-0917AE78C3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36662" y="1610476"/>
            <a:ext cx="9141619" cy="4525101"/>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7138528" y="398675"/>
            <a:ext cx="4631755" cy="1815409"/>
          </a:xfrm>
          <a:prstGeom prst="rect">
            <a:avLst/>
          </a:prstGeom>
          <a:solidFill>
            <a:schemeClr val="bg1"/>
          </a:solidFill>
          <a:ln>
            <a:solidFill>
              <a:schemeClr val="tx1"/>
            </a:solidFill>
          </a:ln>
        </p:spPr>
        <p:txBody>
          <a:bodyPr wrap="square" rtlCol="0">
            <a:spAutoFit/>
          </a:bodyPr>
          <a:lstStyle/>
          <a:p>
            <a:r>
              <a:rPr lang="en-US" sz="2399" dirty="0"/>
              <a:t>In addition to pipes, swales and basins, Stormwater System includes the </a:t>
            </a:r>
            <a:r>
              <a:rPr lang="en-US" sz="3199" dirty="0">
                <a:ln>
                  <a:solidFill>
                    <a:sysClr val="windowText" lastClr="000000"/>
                  </a:solidFill>
                </a:ln>
                <a:solidFill>
                  <a:srgbClr val="FFC000"/>
                </a:solidFill>
              </a:rPr>
              <a:t>Roadway</a:t>
            </a:r>
            <a:r>
              <a:rPr lang="en-US" sz="2399" dirty="0"/>
              <a:t> itself &amp; </a:t>
            </a:r>
            <a:r>
              <a:rPr lang="en-US" sz="3199" dirty="0">
                <a:ln>
                  <a:solidFill>
                    <a:sysClr val="windowText" lastClr="000000"/>
                  </a:solidFill>
                </a:ln>
                <a:solidFill>
                  <a:srgbClr val="FFC000"/>
                </a:solidFill>
              </a:rPr>
              <a:t>Eroded Ditches</a:t>
            </a:r>
            <a:r>
              <a:rPr lang="en-US" sz="2399" dirty="0"/>
              <a:t>!!!</a:t>
            </a:r>
          </a:p>
        </p:txBody>
      </p:sp>
      <p:grpSp>
        <p:nvGrpSpPr>
          <p:cNvPr id="3" name="Group 2"/>
          <p:cNvGrpSpPr/>
          <p:nvPr/>
        </p:nvGrpSpPr>
        <p:grpSpPr>
          <a:xfrm>
            <a:off x="910447" y="1843539"/>
            <a:ext cx="8409651" cy="2780402"/>
            <a:chOff x="910685" y="1843125"/>
            <a:chExt cx="8411841" cy="2781126"/>
          </a:xfrm>
        </p:grpSpPr>
        <p:cxnSp>
          <p:nvCxnSpPr>
            <p:cNvPr id="11" name="Straight Arrow Connector 10"/>
            <p:cNvCxnSpPr/>
            <p:nvPr/>
          </p:nvCxnSpPr>
          <p:spPr>
            <a:xfrm>
              <a:off x="3374571" y="2760632"/>
              <a:ext cx="5947955" cy="80336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288177" y="2760632"/>
              <a:ext cx="1025434" cy="93180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313611" y="2760632"/>
              <a:ext cx="1310640" cy="186361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13611" y="2760632"/>
              <a:ext cx="4093029" cy="175476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10685" y="1843125"/>
              <a:ext cx="2743200" cy="954356"/>
            </a:xfrm>
            <a:prstGeom prst="rect">
              <a:avLst/>
            </a:prstGeom>
            <a:solidFill>
              <a:schemeClr val="bg1"/>
            </a:solidFill>
            <a:ln>
              <a:solidFill>
                <a:schemeClr val="tx1"/>
              </a:solidFill>
            </a:ln>
          </p:spPr>
          <p:txBody>
            <a:bodyPr wrap="square" rtlCol="0">
              <a:spAutoFit/>
            </a:bodyPr>
            <a:lstStyle/>
            <a:p>
              <a:r>
                <a:rPr lang="en-US" sz="2800" dirty="0"/>
                <a:t>Not Pure Stormwater</a:t>
              </a:r>
            </a:p>
          </p:txBody>
        </p:sp>
      </p:grpSp>
    </p:spTree>
    <p:extLst>
      <p:ext uri="{BB962C8B-B14F-4D97-AF65-F5344CB8AC3E}">
        <p14:creationId xmlns:p14="http://schemas.microsoft.com/office/powerpoint/2010/main" val="335313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800" y="603738"/>
            <a:ext cx="9601200" cy="1143000"/>
          </a:xfrm>
        </p:spPr>
        <p:txBody>
          <a:bodyPr>
            <a:normAutofit fontScale="90000"/>
          </a:bodyPr>
          <a:lstStyle/>
          <a:p>
            <a:r>
              <a:rPr lang="en-US" dirty="0"/>
              <a:t>MCM3- Illicit Discharge Detection &amp; Elimination (IDD&amp;E) Overview</a:t>
            </a:r>
          </a:p>
        </p:txBody>
      </p:sp>
      <p:sp>
        <p:nvSpPr>
          <p:cNvPr id="3" name="Content Placeholder 2"/>
          <p:cNvSpPr>
            <a:spLocks noGrp="1"/>
          </p:cNvSpPr>
          <p:nvPr>
            <p:ph sz="quarter" idx="13"/>
          </p:nvPr>
        </p:nvSpPr>
        <p:spPr>
          <a:xfrm>
            <a:off x="592829" y="1841918"/>
            <a:ext cx="10666808" cy="4251378"/>
          </a:xfrm>
        </p:spPr>
        <p:txBody>
          <a:bodyPr>
            <a:normAutofit/>
          </a:bodyPr>
          <a:lstStyle/>
          <a:p>
            <a:r>
              <a:rPr lang="en-US" dirty="0"/>
              <a:t>Develop, implement and enforce a program to detect and eliminate illicit discharges</a:t>
            </a:r>
          </a:p>
          <a:p>
            <a:r>
              <a:rPr lang="en-US" dirty="0"/>
              <a:t>Includes MS4 permitting area only</a:t>
            </a:r>
          </a:p>
          <a:p>
            <a:r>
              <a:rPr lang="en-US" u="sng" dirty="0"/>
              <a:t>Middlesex Township program</a:t>
            </a:r>
            <a:r>
              <a:rPr lang="en-US" dirty="0"/>
              <a:t>:</a:t>
            </a:r>
          </a:p>
          <a:p>
            <a:pPr lvl="1"/>
            <a:r>
              <a:rPr lang="en-US" dirty="0"/>
              <a:t>outfall inspections</a:t>
            </a:r>
          </a:p>
          <a:p>
            <a:pPr lvl="1"/>
            <a:r>
              <a:rPr lang="en-US" dirty="0"/>
              <a:t>illicit discharge reporting</a:t>
            </a:r>
          </a:p>
          <a:p>
            <a:pPr lvl="1"/>
            <a:r>
              <a:rPr lang="en-US" dirty="0"/>
              <a:t>illicit discharge elimination</a:t>
            </a:r>
          </a:p>
          <a:p>
            <a:pPr lvl="1"/>
            <a:r>
              <a:rPr lang="en-US" dirty="0"/>
              <a:t>documentation</a:t>
            </a:r>
          </a:p>
        </p:txBody>
      </p:sp>
      <p:pic>
        <p:nvPicPr>
          <p:cNvPr id="4" name="Picture 3" descr="SoapSuds-Bluemont-Outfall-06-02-2011-001_825x619_VA">
            <a:extLst>
              <a:ext uri="{FF2B5EF4-FFF2-40B4-BE49-F238E27FC236}">
                <a16:creationId xmlns:a16="http://schemas.microsoft.com/office/drawing/2014/main" id="{49EF46F1-1B48-4BE7-A6EE-4A4478C134FE}"/>
              </a:ext>
            </a:extLst>
          </p:cNvPr>
          <p:cNvPicPr>
            <a:picLocks noChangeAspect="1" noChangeArrowheads="1"/>
          </p:cNvPicPr>
          <p:nvPr/>
        </p:nvPicPr>
        <p:blipFill>
          <a:blip r:embed="rId3" cstate="screen">
            <a:lum bright="20000" contrast="20000"/>
            <a:extLst>
              <a:ext uri="{28A0092B-C50C-407E-A947-70E740481C1C}">
                <a14:useLocalDpi xmlns:a14="http://schemas.microsoft.com/office/drawing/2010/main"/>
              </a:ext>
            </a:extLst>
          </a:blip>
          <a:srcRect/>
          <a:stretch>
            <a:fillRect/>
          </a:stretch>
        </p:blipFill>
        <p:spPr bwMode="auto">
          <a:xfrm>
            <a:off x="5842384" y="2852936"/>
            <a:ext cx="4798640"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0000FF"/>
                </a:solidFill>
              </a14:hiddenFill>
            </a:ext>
          </a:extLst>
        </p:spPr>
      </p:pic>
    </p:spTree>
    <p:extLst>
      <p:ext uri="{BB962C8B-B14F-4D97-AF65-F5344CB8AC3E}">
        <p14:creationId xmlns:p14="http://schemas.microsoft.com/office/powerpoint/2010/main" val="1370933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542404" y="1747176"/>
            <a:ext cx="3832197" cy="4449703"/>
          </a:xfrm>
        </p:spPr>
        <p:txBody>
          <a:bodyPr>
            <a:normAutofit fontScale="25000" lnSpcReduction="20000"/>
          </a:bodyPr>
          <a:lstStyle/>
          <a:p>
            <a:r>
              <a:rPr lang="en-US" sz="8000" dirty="0">
                <a:latin typeface="Arial" panose="020B0604020202020204" pitchFamily="34" charset="0"/>
                <a:cs typeface="Arial" panose="020B0604020202020204" pitchFamily="34" charset="0"/>
              </a:rPr>
              <a:t>Nonresidential Vehicle Wash Water</a:t>
            </a:r>
          </a:p>
          <a:p>
            <a:r>
              <a:rPr lang="en-US" sz="8000" dirty="0">
                <a:latin typeface="Arial" panose="020B0604020202020204" pitchFamily="34" charset="0"/>
                <a:cs typeface="Arial" panose="020B0604020202020204" pitchFamily="34" charset="0"/>
              </a:rPr>
              <a:t>Accidental Spills (Hazardous and non-hazardous materials)</a:t>
            </a:r>
          </a:p>
          <a:p>
            <a:r>
              <a:rPr lang="en-US" sz="8000" dirty="0">
                <a:latin typeface="Arial" panose="020B0604020202020204" pitchFamily="34" charset="0"/>
                <a:cs typeface="Arial" panose="020B0604020202020204" pitchFamily="34" charset="0"/>
              </a:rPr>
              <a:t>Direct Discharge of Agricultural Wastes</a:t>
            </a:r>
          </a:p>
          <a:p>
            <a:r>
              <a:rPr lang="en-US" sz="8000" dirty="0">
                <a:latin typeface="Arial" panose="020B0604020202020204" pitchFamily="34" charset="0"/>
                <a:cs typeface="Arial" panose="020B0604020202020204" pitchFamily="34" charset="0"/>
              </a:rPr>
              <a:t>Cooking Oil and Grease</a:t>
            </a:r>
          </a:p>
          <a:p>
            <a:r>
              <a:rPr lang="en-US" sz="8000" dirty="0">
                <a:latin typeface="Arial" panose="020B0604020202020204" pitchFamily="34" charset="0"/>
                <a:cs typeface="Arial" panose="020B0604020202020204" pitchFamily="34" charset="0"/>
              </a:rPr>
              <a:t>Sanitary wastewater from showers, sinks, etc.</a:t>
            </a:r>
          </a:p>
          <a:p>
            <a:r>
              <a:rPr lang="en-US" sz="8000" dirty="0">
                <a:latin typeface="Arial" panose="020B0604020202020204" pitchFamily="34" charset="0"/>
                <a:cs typeface="Arial" panose="020B0604020202020204" pitchFamily="34" charset="0"/>
              </a:rPr>
              <a:t>Unauthorized Connections</a:t>
            </a:r>
          </a:p>
          <a:p>
            <a:r>
              <a:rPr lang="en-US" sz="8000" dirty="0">
                <a:latin typeface="Arial" panose="020B0604020202020204" pitchFamily="34" charset="0"/>
                <a:cs typeface="Arial" panose="020B0604020202020204" pitchFamily="34" charset="0"/>
              </a:rPr>
              <a:t>Concrete Washout Water</a:t>
            </a:r>
          </a:p>
          <a:p>
            <a:endParaRPr lang="en-US" sz="8000"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14"/>
          </p:nvPr>
        </p:nvSpPr>
        <p:spPr>
          <a:xfrm>
            <a:off x="4599960" y="1736293"/>
            <a:ext cx="3852204" cy="4663733"/>
          </a:xfrm>
        </p:spPr>
        <p:txBody>
          <a:bodyPr>
            <a:normAutofit/>
          </a:bodyPr>
          <a:lstStyle/>
          <a:p>
            <a:r>
              <a:rPr lang="en-US" dirty="0">
                <a:latin typeface="Arial" panose="020B0604020202020204" pitchFamily="34" charset="0"/>
                <a:cs typeface="Arial" panose="020B0604020202020204" pitchFamily="34" charset="0"/>
              </a:rPr>
              <a:t>Solid Waste Dumping </a:t>
            </a:r>
          </a:p>
          <a:p>
            <a:r>
              <a:rPr lang="en-US" dirty="0">
                <a:latin typeface="Arial" panose="020B0604020202020204" pitchFamily="34" charset="0"/>
                <a:cs typeface="Arial" panose="020B0604020202020204" pitchFamily="34" charset="0"/>
              </a:rPr>
              <a:t>Sewer Discharges</a:t>
            </a:r>
          </a:p>
          <a:p>
            <a:r>
              <a:rPr lang="en-US" dirty="0">
                <a:latin typeface="Arial" panose="020B0604020202020204" pitchFamily="34" charset="0"/>
                <a:cs typeface="Arial" panose="020B0604020202020204" pitchFamily="34" charset="0"/>
              </a:rPr>
              <a:t>Fertilizer, Pesticides and Herbicides – Misapplied or Over applied</a:t>
            </a:r>
          </a:p>
          <a:p>
            <a:r>
              <a:rPr lang="en-US" dirty="0">
                <a:latin typeface="Arial" panose="020B0604020202020204" pitchFamily="34" charset="0"/>
                <a:cs typeface="Arial" panose="020B0604020202020204" pitchFamily="34" charset="0"/>
              </a:rPr>
              <a:t>Septic/Sanitary Sewer Discharges</a:t>
            </a:r>
          </a:p>
          <a:p>
            <a:r>
              <a:rPr lang="en-US" dirty="0">
                <a:latin typeface="Arial" panose="020B0604020202020204" pitchFamily="34" charset="0"/>
                <a:cs typeface="Arial" panose="020B0604020202020204" pitchFamily="34" charset="0"/>
              </a:rPr>
              <a:t>Improper disposal of fluids (oil, gas, solvents, etc.)</a:t>
            </a:r>
          </a:p>
        </p:txBody>
      </p:sp>
      <p:pic>
        <p:nvPicPr>
          <p:cNvPr id="7" name="Picture 4" descr="ConcreteWashout">
            <a:extLst>
              <a:ext uri="{FF2B5EF4-FFF2-40B4-BE49-F238E27FC236}">
                <a16:creationId xmlns:a16="http://schemas.microsoft.com/office/drawing/2014/main" id="{0D0E2083-6AF5-4AB6-9B73-660E18F4DA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91460" y="-546759"/>
            <a:ext cx="5484971" cy="7870363"/>
          </a:xfrm>
          <a:prstGeom prst="rect">
            <a:avLst/>
          </a:prstGeom>
          <a:noFill/>
          <a:ln w="12700" algn="ctr">
            <a:solidFill>
              <a:schemeClr val="tx1"/>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 name="Title 1"/>
          <p:cNvSpPr>
            <a:spLocks noGrp="1"/>
          </p:cNvSpPr>
          <p:nvPr>
            <p:ph type="title"/>
          </p:nvPr>
        </p:nvSpPr>
        <p:spPr/>
        <p:txBody>
          <a:bodyPr>
            <a:normAutofit/>
          </a:bodyPr>
          <a:lstStyle/>
          <a:p>
            <a:r>
              <a:rPr lang="en-US" dirty="0"/>
              <a:t>Discharges that </a:t>
            </a:r>
            <a:r>
              <a:rPr lang="en-US" u="sng" dirty="0">
                <a:solidFill>
                  <a:srgbClr val="FF0000"/>
                </a:solidFill>
              </a:rPr>
              <a:t>ARE</a:t>
            </a:r>
            <a:br>
              <a:rPr lang="en-US" dirty="0">
                <a:solidFill>
                  <a:srgbClr val="FF0000"/>
                </a:solidFill>
              </a:rPr>
            </a:br>
            <a:r>
              <a:rPr lang="en-US" dirty="0"/>
              <a:t>Potential Illicit Discharges</a:t>
            </a:r>
          </a:p>
        </p:txBody>
      </p:sp>
    </p:spTree>
    <p:extLst>
      <p:ext uri="{BB962C8B-B14F-4D97-AF65-F5344CB8AC3E}">
        <p14:creationId xmlns:p14="http://schemas.microsoft.com/office/powerpoint/2010/main" val="477351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vehiclespill">
            <a:extLst>
              <a:ext uri="{FF2B5EF4-FFF2-40B4-BE49-F238E27FC236}">
                <a16:creationId xmlns:a16="http://schemas.microsoft.com/office/drawing/2014/main" id="{47D83E8A-C527-4CE5-9C51-04A0B059B61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02627" y="3437621"/>
            <a:ext cx="4817633" cy="29162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
        <p:nvSpPr>
          <p:cNvPr id="2" name="Title 1"/>
          <p:cNvSpPr>
            <a:spLocks noGrp="1"/>
          </p:cNvSpPr>
          <p:nvPr>
            <p:ph type="title"/>
          </p:nvPr>
        </p:nvSpPr>
        <p:spPr/>
        <p:txBody>
          <a:bodyPr>
            <a:normAutofit/>
          </a:bodyPr>
          <a:lstStyle/>
          <a:p>
            <a:r>
              <a:rPr lang="en-US" dirty="0"/>
              <a:t>Discharges that are</a:t>
            </a:r>
            <a:r>
              <a:rPr lang="en-US" dirty="0">
                <a:solidFill>
                  <a:srgbClr val="FF0000"/>
                </a:solidFill>
              </a:rPr>
              <a:t> </a:t>
            </a:r>
            <a:r>
              <a:rPr lang="en-US" u="sng" dirty="0">
                <a:solidFill>
                  <a:srgbClr val="FF0000"/>
                </a:solidFill>
              </a:rPr>
              <a:t>NOT</a:t>
            </a:r>
            <a:br>
              <a:rPr lang="en-US" dirty="0">
                <a:solidFill>
                  <a:srgbClr val="FF0000"/>
                </a:solidFill>
              </a:rPr>
            </a:br>
            <a:r>
              <a:rPr lang="en-US" dirty="0"/>
              <a:t>Potential Illicit Discharges</a:t>
            </a:r>
          </a:p>
        </p:txBody>
      </p:sp>
      <p:sp>
        <p:nvSpPr>
          <p:cNvPr id="3" name="Content Placeholder 2"/>
          <p:cNvSpPr>
            <a:spLocks noGrp="1"/>
          </p:cNvSpPr>
          <p:nvPr>
            <p:ph sz="quarter" idx="13"/>
          </p:nvPr>
        </p:nvSpPr>
        <p:spPr>
          <a:xfrm>
            <a:off x="722661" y="1484784"/>
            <a:ext cx="5256431" cy="4938127"/>
          </a:xfrm>
        </p:spPr>
        <p:txBody>
          <a:bodyPr>
            <a:noAutofit/>
          </a:bodyPr>
          <a:lstStyle/>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Fire-fighting activity</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Accident Clean up</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Potable water sources</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Irrigation drainage</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Lawn watering</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Individual car washing</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Building wash down (water only) Pavement washing (water only) </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Air conditioner condensate</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Riparian habitat/wetlands</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Uncontaminated groundwater (springs, crawl space pumps, foundation/footing drains)</a:t>
            </a:r>
          </a:p>
          <a:p>
            <a:pPr>
              <a:lnSpc>
                <a:spcPct val="100000"/>
              </a:lnSpc>
              <a:spcBef>
                <a:spcPts val="0"/>
              </a:spcBef>
              <a:spcAft>
                <a:spcPts val="800"/>
              </a:spcAft>
            </a:pPr>
            <a:r>
              <a:rPr lang="en-US" sz="1900" dirty="0">
                <a:latin typeface="Arial" panose="020B0604020202020204" pitchFamily="34" charset="0"/>
                <a:cs typeface="Arial" panose="020B0604020202020204" pitchFamily="34" charset="0"/>
              </a:rPr>
              <a:t>Waterline flushing</a:t>
            </a:r>
          </a:p>
          <a:p>
            <a:endParaRPr lang="en-US" sz="2400" dirty="0"/>
          </a:p>
          <a:p>
            <a:endParaRPr lang="en-US" sz="2400" dirty="0"/>
          </a:p>
        </p:txBody>
      </p:sp>
      <p:pic>
        <p:nvPicPr>
          <p:cNvPr id="6" name="Picture 6" descr="allowed_firefighting_VDOTPublicAffairs">
            <a:extLst>
              <a:ext uri="{FF2B5EF4-FFF2-40B4-BE49-F238E27FC236}">
                <a16:creationId xmlns:a16="http://schemas.microsoft.com/office/drawing/2014/main" id="{3FFBAA58-7F63-42C5-93C0-0B547758BE7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67261" y="184730"/>
            <a:ext cx="4812893" cy="34202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Tree>
    <p:extLst>
      <p:ext uri="{BB962C8B-B14F-4D97-AF65-F5344CB8AC3E}">
        <p14:creationId xmlns:p14="http://schemas.microsoft.com/office/powerpoint/2010/main" val="2574144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Identification of Potential Illicit Discharge</a:t>
            </a:r>
          </a:p>
        </p:txBody>
      </p:sp>
      <p:sp>
        <p:nvSpPr>
          <p:cNvPr id="4" name="Content Placeholder 3"/>
          <p:cNvSpPr>
            <a:spLocks noGrp="1"/>
          </p:cNvSpPr>
          <p:nvPr>
            <p:ph sz="quarter" idx="13"/>
          </p:nvPr>
        </p:nvSpPr>
        <p:spPr/>
        <p:txBody>
          <a:bodyPr>
            <a:normAutofit/>
          </a:bodyPr>
          <a:lstStyle/>
          <a:p>
            <a:pPr marL="0" indent="0">
              <a:buNone/>
            </a:pPr>
            <a:r>
              <a:rPr lang="en-US" dirty="0"/>
              <a:t>Potential Illicit Discharge Characteristics: </a:t>
            </a:r>
          </a:p>
          <a:p>
            <a:pPr marL="799860" lvl="1" indent="-514196">
              <a:buFont typeface="+mj-lt"/>
              <a:buAutoNum type="arabicPeriod"/>
            </a:pPr>
            <a:r>
              <a:rPr lang="en-US" dirty="0"/>
              <a:t>Flow </a:t>
            </a:r>
          </a:p>
          <a:p>
            <a:pPr marL="799860" lvl="1" indent="-514196">
              <a:buFont typeface="+mj-lt"/>
              <a:buAutoNum type="arabicPeriod"/>
            </a:pPr>
            <a:r>
              <a:rPr lang="en-US" dirty="0"/>
              <a:t>Odor </a:t>
            </a:r>
          </a:p>
          <a:p>
            <a:pPr marL="799860" lvl="1" indent="-514196">
              <a:buFont typeface="+mj-lt"/>
              <a:buAutoNum type="arabicPeriod"/>
            </a:pPr>
            <a:r>
              <a:rPr lang="en-US" dirty="0"/>
              <a:t>Clarity/Turbidity</a:t>
            </a:r>
          </a:p>
          <a:p>
            <a:pPr marL="799860" lvl="1" indent="-514196">
              <a:buFont typeface="+mj-lt"/>
              <a:buAutoNum type="arabicPeriod"/>
            </a:pPr>
            <a:r>
              <a:rPr lang="en-US" dirty="0"/>
              <a:t>Color</a:t>
            </a:r>
          </a:p>
          <a:p>
            <a:pPr marL="799860" lvl="1" indent="-514196">
              <a:buFont typeface="+mj-lt"/>
              <a:buAutoNum type="arabicPeriod"/>
            </a:pPr>
            <a:r>
              <a:rPr lang="en-US" dirty="0"/>
              <a:t>Solids/Floatables</a:t>
            </a:r>
          </a:p>
          <a:p>
            <a:pPr marL="799860" lvl="1" indent="-514196">
              <a:buFont typeface="+mj-lt"/>
              <a:buAutoNum type="arabicPeriod"/>
            </a:pPr>
            <a:r>
              <a:rPr lang="en-US" dirty="0"/>
              <a:t>Vegetation</a:t>
            </a:r>
          </a:p>
          <a:p>
            <a:pPr marL="799860" lvl="1" indent="-514196">
              <a:buFont typeface="+mj-lt"/>
              <a:buAutoNum type="arabicPeriod"/>
            </a:pPr>
            <a:r>
              <a:rPr lang="en-US" dirty="0"/>
              <a:t>Deposits or Staining</a:t>
            </a:r>
          </a:p>
        </p:txBody>
      </p:sp>
      <p:pic>
        <p:nvPicPr>
          <p:cNvPr id="6" name="Picture 3" descr="SoapSuds-Bluemont-Outfall-06-02-2011-001_825x619_VA">
            <a:extLst>
              <a:ext uri="{FF2B5EF4-FFF2-40B4-BE49-F238E27FC236}">
                <a16:creationId xmlns:a16="http://schemas.microsoft.com/office/drawing/2014/main" id="{124AD386-E458-4144-9588-86EC4A6ED0F6}"/>
              </a:ext>
            </a:extLst>
          </p:cNvPr>
          <p:cNvPicPr>
            <a:picLocks noChangeAspect="1" noChangeArrowheads="1"/>
          </p:cNvPicPr>
          <p:nvPr/>
        </p:nvPicPr>
        <p:blipFill>
          <a:blip r:embed="rId3" cstate="screen">
            <a:lum bright="20000" contrast="20000"/>
            <a:extLst>
              <a:ext uri="{28A0092B-C50C-407E-A947-70E740481C1C}">
                <a14:useLocalDpi xmlns:a14="http://schemas.microsoft.com/office/drawing/2010/main"/>
              </a:ext>
            </a:extLst>
          </a:blip>
          <a:srcRect/>
          <a:stretch>
            <a:fillRect/>
          </a:stretch>
        </p:blipFill>
        <p:spPr bwMode="auto">
          <a:xfrm>
            <a:off x="5332882" y="2398710"/>
            <a:ext cx="5850636" cy="3775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Tree>
    <p:extLst>
      <p:ext uri="{BB962C8B-B14F-4D97-AF65-F5344CB8AC3E}">
        <p14:creationId xmlns:p14="http://schemas.microsoft.com/office/powerpoint/2010/main" val="3019927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010E-A175-4D97-B9DB-84D3B7CE786B}"/>
              </a:ext>
            </a:extLst>
          </p:cNvPr>
          <p:cNvSpPr>
            <a:spLocks noGrp="1"/>
          </p:cNvSpPr>
          <p:nvPr>
            <p:ph type="title"/>
          </p:nvPr>
        </p:nvSpPr>
        <p:spPr>
          <a:xfrm>
            <a:off x="1522414" y="533400"/>
            <a:ext cx="9601200" cy="1779476"/>
          </a:xfrm>
        </p:spPr>
        <p:txBody>
          <a:bodyPr>
            <a:normAutofit/>
          </a:bodyPr>
          <a:lstStyle/>
          <a:p>
            <a:r>
              <a:rPr lang="en-US" dirty="0"/>
              <a:t>Before we get started…</a:t>
            </a:r>
            <a:br>
              <a:rPr lang="en-US" dirty="0"/>
            </a:br>
            <a:r>
              <a:rPr lang="en-US" dirty="0"/>
              <a:t>		What do you know?</a:t>
            </a:r>
            <a:br>
              <a:rPr lang="en-US" dirty="0"/>
            </a:br>
            <a:r>
              <a:rPr lang="en-US" dirty="0"/>
              <a:t>			</a:t>
            </a:r>
            <a:r>
              <a:rPr lang="en-US" sz="3100" b="0" dirty="0"/>
              <a:t>(“I don’t know” is OK </a:t>
            </a:r>
            <a:r>
              <a:rPr lang="en-US" sz="3100" b="0" dirty="0">
                <a:sym typeface="Wingdings" panose="05000000000000000000" pitchFamily="2" charset="2"/>
              </a:rPr>
              <a:t>!</a:t>
            </a:r>
            <a:r>
              <a:rPr lang="en-US" sz="3100" b="0" dirty="0"/>
              <a:t>)</a:t>
            </a:r>
          </a:p>
        </p:txBody>
      </p:sp>
      <p:sp>
        <p:nvSpPr>
          <p:cNvPr id="3" name="Content Placeholder 2">
            <a:extLst>
              <a:ext uri="{FF2B5EF4-FFF2-40B4-BE49-F238E27FC236}">
                <a16:creationId xmlns:a16="http://schemas.microsoft.com/office/drawing/2014/main" id="{3630445C-E5A1-4F8B-AE6A-F1573968FA99}"/>
              </a:ext>
            </a:extLst>
          </p:cNvPr>
          <p:cNvSpPr>
            <a:spLocks noGrp="1"/>
          </p:cNvSpPr>
          <p:nvPr>
            <p:ph idx="1"/>
          </p:nvPr>
        </p:nvSpPr>
        <p:spPr>
          <a:xfrm>
            <a:off x="1522414" y="2548880"/>
            <a:ext cx="9601200" cy="2788332"/>
          </a:xfrm>
        </p:spPr>
        <p:txBody>
          <a:bodyPr>
            <a:normAutofit fontScale="92500" lnSpcReduction="20000"/>
          </a:bodyPr>
          <a:lstStyle/>
          <a:p>
            <a:r>
              <a:rPr lang="en-US" dirty="0"/>
              <a:t>What is Stormwater?</a:t>
            </a:r>
          </a:p>
          <a:p>
            <a:r>
              <a:rPr lang="en-US" dirty="0"/>
              <a:t>What is stormwater runoff?</a:t>
            </a:r>
          </a:p>
          <a:p>
            <a:r>
              <a:rPr lang="en-US" dirty="0"/>
              <a:t>Where does runoff go?</a:t>
            </a:r>
          </a:p>
          <a:p>
            <a:r>
              <a:rPr lang="en-US" dirty="0"/>
              <a:t>What does the acronym MS4 represent?</a:t>
            </a:r>
          </a:p>
          <a:p>
            <a:r>
              <a:rPr lang="en-US" dirty="0"/>
              <a:t>What is the MS4 Permit…Why is it needed?</a:t>
            </a:r>
          </a:p>
          <a:p>
            <a:r>
              <a:rPr lang="en-US" dirty="0"/>
              <a:t>How does the permit involve you?</a:t>
            </a:r>
          </a:p>
          <a:p>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4E243FEA-DB46-447A-BFAF-D45FC66D9F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49826" y="105668"/>
            <a:ext cx="2021189" cy="2980555"/>
          </a:xfrm>
          <a:prstGeom prst="rect">
            <a:avLst/>
          </a:prstGeom>
          <a:effectLst>
            <a:outerShdw blurRad="50800" dist="152400" dir="2700000" algn="tl" rotWithShape="0">
              <a:prstClr val="black">
                <a:alpha val="40000"/>
              </a:prstClr>
            </a:outerShdw>
          </a:effectLst>
        </p:spPr>
      </p:pic>
      <p:pic>
        <p:nvPicPr>
          <p:cNvPr id="5" name="Picture 4">
            <a:extLst>
              <a:ext uri="{FF2B5EF4-FFF2-40B4-BE49-F238E27FC236}">
                <a16:creationId xmlns:a16="http://schemas.microsoft.com/office/drawing/2014/main" id="{4767516C-7629-45F6-A383-FF6FC43ABD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7200" y="1595946"/>
            <a:ext cx="2287518" cy="3373298"/>
          </a:xfrm>
          <a:prstGeom prst="rect">
            <a:avLst/>
          </a:prstGeom>
          <a:effectLst>
            <a:outerShdw blurRad="50800" dist="152400" dir="2700000" algn="tl" rotWithShape="0">
              <a:prstClr val="black">
                <a:alpha val="40000"/>
              </a:prstClr>
            </a:outerShdw>
          </a:effectLst>
        </p:spPr>
      </p:pic>
      <p:pic>
        <p:nvPicPr>
          <p:cNvPr id="6" name="Picture 5">
            <a:extLst>
              <a:ext uri="{FF2B5EF4-FFF2-40B4-BE49-F238E27FC236}">
                <a16:creationId xmlns:a16="http://schemas.microsoft.com/office/drawing/2014/main" id="{F0D494E7-E07A-4D19-95F5-BE74E7805F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04288" y="3088602"/>
            <a:ext cx="2112263" cy="3114858"/>
          </a:xfrm>
          <a:prstGeom prst="rect">
            <a:avLst/>
          </a:prstGeom>
          <a:effectLst>
            <a:outerShdw blurRad="50800" dist="152400" dir="2700000" algn="tl" rotWithShape="0">
              <a:prstClr val="black">
                <a:alpha val="40000"/>
              </a:prstClr>
            </a:outerShdw>
          </a:effectLst>
        </p:spPr>
      </p:pic>
    </p:spTree>
    <p:extLst>
      <p:ext uri="{BB962C8B-B14F-4D97-AF65-F5344CB8AC3E}">
        <p14:creationId xmlns:p14="http://schemas.microsoft.com/office/powerpoint/2010/main" val="386146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2EA22-688B-48E3-A073-AEA23E6E8B6B}"/>
              </a:ext>
            </a:extLst>
          </p:cNvPr>
          <p:cNvSpPr>
            <a:spLocks noGrp="1"/>
          </p:cNvSpPr>
          <p:nvPr>
            <p:ph type="title"/>
          </p:nvPr>
        </p:nvSpPr>
        <p:spPr/>
        <p:txBody>
          <a:bodyPr>
            <a:normAutofit fontScale="90000"/>
          </a:bodyPr>
          <a:lstStyle/>
          <a:p>
            <a:r>
              <a:rPr lang="en-US" dirty="0"/>
              <a:t>Report Observed Potential Illicit Discharge to your supervisor</a:t>
            </a:r>
          </a:p>
        </p:txBody>
      </p:sp>
      <p:graphicFrame>
        <p:nvGraphicFramePr>
          <p:cNvPr id="4" name="Diagram 3">
            <a:extLst>
              <a:ext uri="{FF2B5EF4-FFF2-40B4-BE49-F238E27FC236}">
                <a16:creationId xmlns:a16="http://schemas.microsoft.com/office/drawing/2014/main" id="{EB1A8CC4-A911-4F95-9446-45F3AB3C932E}"/>
              </a:ext>
            </a:extLst>
          </p:cNvPr>
          <p:cNvGraphicFramePr/>
          <p:nvPr>
            <p:extLst>
              <p:ext uri="{D42A27DB-BD31-4B8C-83A1-F6EECF244321}">
                <p14:modId xmlns:p14="http://schemas.microsoft.com/office/powerpoint/2010/main" val="2888414139"/>
              </p:ext>
            </p:extLst>
          </p:nvPr>
        </p:nvGraphicFramePr>
        <p:xfrm>
          <a:off x="945840" y="2240868"/>
          <a:ext cx="7066560"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Rounded Corners 7">
            <a:extLst>
              <a:ext uri="{FF2B5EF4-FFF2-40B4-BE49-F238E27FC236}">
                <a16:creationId xmlns:a16="http://schemas.microsoft.com/office/drawing/2014/main" id="{ED08E40F-384E-4125-AEA7-D3D5AD752AF2}"/>
              </a:ext>
            </a:extLst>
          </p:cNvPr>
          <p:cNvSpPr/>
          <p:nvPr/>
        </p:nvSpPr>
        <p:spPr>
          <a:xfrm>
            <a:off x="8029552" y="2679835"/>
            <a:ext cx="3471591" cy="2434434"/>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600" dirty="0"/>
              <a:t>Your Supervisor</a:t>
            </a:r>
          </a:p>
        </p:txBody>
      </p:sp>
    </p:spTree>
    <p:extLst>
      <p:ext uri="{BB962C8B-B14F-4D97-AF65-F5344CB8AC3E}">
        <p14:creationId xmlns:p14="http://schemas.microsoft.com/office/powerpoint/2010/main" val="239162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4" y="1750861"/>
            <a:ext cx="5542178" cy="4446018"/>
          </a:xfrm>
        </p:spPr>
        <p:txBody>
          <a:bodyPr>
            <a:normAutofit/>
          </a:bodyPr>
          <a:lstStyle/>
          <a:p>
            <a:r>
              <a:rPr lang="en-US" sz="5998" dirty="0">
                <a:ln>
                  <a:solidFill>
                    <a:sysClr val="windowText" lastClr="000000"/>
                  </a:solidFill>
                </a:ln>
                <a:solidFill>
                  <a:schemeClr val="accent1"/>
                </a:solidFill>
              </a:rPr>
              <a:t>Flow</a:t>
            </a:r>
            <a:r>
              <a:rPr lang="en-US" sz="5698" dirty="0"/>
              <a:t> </a:t>
            </a:r>
            <a:r>
              <a:rPr lang="en-US" dirty="0"/>
              <a:t>– fluid discharge during dry weather.</a:t>
            </a:r>
          </a:p>
          <a:p>
            <a:pPr marL="0" indent="0">
              <a:buNone/>
            </a:pPr>
            <a:r>
              <a:rPr lang="en-US" u="sng" dirty="0"/>
              <a:t>Normal stormwater vs illicit discharge</a:t>
            </a:r>
          </a:p>
          <a:p>
            <a:pPr lvl="1"/>
            <a:r>
              <a:rPr lang="en-US" dirty="0"/>
              <a:t>Has it rained in the past 3 days</a:t>
            </a:r>
          </a:p>
          <a:p>
            <a:pPr lvl="2"/>
            <a:r>
              <a:rPr lang="en-US" dirty="0"/>
              <a:t>Yes → stormwater</a:t>
            </a:r>
          </a:p>
          <a:p>
            <a:pPr lvl="2"/>
            <a:r>
              <a:rPr lang="en-US" dirty="0"/>
              <a:t>No → might be an illicit discharge</a:t>
            </a:r>
          </a:p>
          <a:p>
            <a:pPr lvl="2"/>
            <a:endParaRPr lang="en-US" sz="2199" dirty="0"/>
          </a:p>
          <a:p>
            <a:r>
              <a:rPr lang="en-US" sz="2199" dirty="0"/>
              <a:t>Report to your immediate supervisor</a:t>
            </a:r>
            <a:endParaRPr lang="en-US" dirty="0"/>
          </a:p>
          <a:p>
            <a:endParaRPr lang="en-US" dirty="0"/>
          </a:p>
        </p:txBody>
      </p:sp>
      <p:pic>
        <p:nvPicPr>
          <p:cNvPr id="4" name="Picture 3"/>
          <p:cNvPicPr/>
          <p:nvPr/>
        </p:nvPicPr>
        <p:blipFill>
          <a:blip r:embed="rId3" cstate="screen">
            <a:extLst>
              <a:ext uri="{28A0092B-C50C-407E-A947-70E740481C1C}">
                <a14:useLocalDpi xmlns:a14="http://schemas.microsoft.com/office/drawing/2010/main"/>
              </a:ext>
            </a:extLst>
          </a:blip>
          <a:stretch>
            <a:fillRect/>
          </a:stretch>
        </p:blipFill>
        <p:spPr bwMode="auto">
          <a:xfrm>
            <a:off x="6226213" y="1620267"/>
            <a:ext cx="5137794" cy="4644960"/>
          </a:xfrm>
          <a:prstGeom prst="rect">
            <a:avLst/>
          </a:prstGeom>
          <a:ln>
            <a:noFill/>
          </a:ln>
          <a:effectLst>
            <a:outerShdw blurRad="292100" dist="139700" dir="2700000" algn="tl" rotWithShape="0">
              <a:srgbClr val="333333">
                <a:alpha val="65000"/>
              </a:srgbClr>
            </a:outerShdw>
          </a:effectLst>
        </p:spPr>
      </p:pic>
      <p:sp>
        <p:nvSpPr>
          <p:cNvPr id="6" name="Left Arrow 5"/>
          <p:cNvSpPr/>
          <p:nvPr/>
        </p:nvSpPr>
        <p:spPr>
          <a:xfrm rot="20540957">
            <a:off x="8856097" y="3604765"/>
            <a:ext cx="1762816" cy="675965"/>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solidFill>
                  <a:schemeClr val="tx1"/>
                </a:solidFill>
              </a:rPr>
              <a:t>Flow</a:t>
            </a:r>
          </a:p>
        </p:txBody>
      </p:sp>
      <p:sp>
        <p:nvSpPr>
          <p:cNvPr id="9" name="Title 2">
            <a:extLst>
              <a:ext uri="{FF2B5EF4-FFF2-40B4-BE49-F238E27FC236}">
                <a16:creationId xmlns:a16="http://schemas.microsoft.com/office/drawing/2014/main" id="{1E69825F-0DB6-435B-879D-0DE5585A51B4}"/>
              </a:ext>
            </a:extLst>
          </p:cNvPr>
          <p:cNvSpPr>
            <a:spLocks noGrp="1"/>
          </p:cNvSpPr>
          <p:nvPr>
            <p:ph type="title"/>
          </p:nvPr>
        </p:nvSpPr>
        <p:spPr>
          <a:xfrm>
            <a:off x="684036" y="524363"/>
            <a:ext cx="9601200" cy="1143000"/>
          </a:xfrm>
        </p:spPr>
        <p:txBody>
          <a:bodyPr>
            <a:normAutofit fontScale="90000"/>
          </a:bodyPr>
          <a:lstStyle/>
          <a:p>
            <a:r>
              <a:rPr lang="en-US" dirty="0"/>
              <a:t>Identification of Potential Illicit Discharge</a:t>
            </a:r>
          </a:p>
        </p:txBody>
      </p:sp>
    </p:spTree>
    <p:extLst>
      <p:ext uri="{BB962C8B-B14F-4D97-AF65-F5344CB8AC3E}">
        <p14:creationId xmlns:p14="http://schemas.microsoft.com/office/powerpoint/2010/main" val="3501492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35159" y="2482191"/>
            <a:ext cx="4253666" cy="4253666"/>
          </a:xfrm>
          <a:prstGeom prst="rect">
            <a:avLst/>
          </a:prstGeom>
        </p:spPr>
      </p:pic>
      <p:sp>
        <p:nvSpPr>
          <p:cNvPr id="3" name="Content Placeholder 2"/>
          <p:cNvSpPr>
            <a:spLocks noGrp="1"/>
          </p:cNvSpPr>
          <p:nvPr>
            <p:ph sz="quarter" idx="13"/>
          </p:nvPr>
        </p:nvSpPr>
        <p:spPr/>
        <p:txBody>
          <a:bodyPr/>
          <a:lstStyle/>
          <a:p>
            <a:r>
              <a:rPr lang="en-US" sz="5998" dirty="0">
                <a:ln>
                  <a:solidFill>
                    <a:sysClr val="windowText" lastClr="000000"/>
                  </a:solidFill>
                </a:ln>
                <a:solidFill>
                  <a:schemeClr val="accent1"/>
                </a:solidFill>
              </a:rPr>
              <a:t>Odor</a:t>
            </a:r>
            <a:r>
              <a:rPr lang="en-US" dirty="0"/>
              <a:t> - Musty, Sulfur, Rancid/Sour Milk, Sewage, Gas/ Petroleum, Cooking Oil.</a:t>
            </a:r>
          </a:p>
          <a:p>
            <a:endParaRPr lang="en-US" dirty="0"/>
          </a:p>
          <a:p>
            <a:pPr lvl="1"/>
            <a:r>
              <a:rPr lang="en-US" dirty="0"/>
              <a:t>Is the discharge the </a:t>
            </a:r>
            <a:r>
              <a:rPr lang="en-US" b="1" dirty="0"/>
              <a:t>SOURCE</a:t>
            </a:r>
            <a:r>
              <a:rPr lang="en-US" dirty="0"/>
              <a:t> of the odor?</a:t>
            </a:r>
          </a:p>
          <a:p>
            <a:pPr marL="0" indent="0">
              <a:buNone/>
            </a:pPr>
            <a:endParaRPr lang="en-US" dirty="0"/>
          </a:p>
        </p:txBody>
      </p:sp>
      <p:sp>
        <p:nvSpPr>
          <p:cNvPr id="4" name="Rectangle 3"/>
          <p:cNvSpPr/>
          <p:nvPr/>
        </p:nvSpPr>
        <p:spPr>
          <a:xfrm>
            <a:off x="7592265" y="5910577"/>
            <a:ext cx="4596560" cy="338466"/>
          </a:xfrm>
          <a:prstGeom prst="rect">
            <a:avLst/>
          </a:prstGeom>
        </p:spPr>
        <p:txBody>
          <a:bodyPr wrap="square">
            <a:spAutoFit/>
          </a:bodyPr>
          <a:lstStyle/>
          <a:p>
            <a:r>
              <a:rPr lang="en-US" sz="800" dirty="0"/>
              <a:t>FROM WEB:</a:t>
            </a:r>
          </a:p>
          <a:p>
            <a:r>
              <a:rPr lang="en-US" sz="800" dirty="0"/>
              <a:t>http://www.i2symbol.com/pictures/emojis/1/b/c/8/1bc851fb837a9caa815462a80c714a8e_256.png</a:t>
            </a:r>
          </a:p>
        </p:txBody>
      </p:sp>
      <p:sp>
        <p:nvSpPr>
          <p:cNvPr id="7" name="TextBox 6"/>
          <p:cNvSpPr txBox="1"/>
          <p:nvPr/>
        </p:nvSpPr>
        <p:spPr>
          <a:xfrm>
            <a:off x="1416307" y="4968210"/>
            <a:ext cx="5935614" cy="676932"/>
          </a:xfrm>
          <a:prstGeom prst="rect">
            <a:avLst/>
          </a:prstGeom>
          <a:noFill/>
        </p:spPr>
        <p:txBody>
          <a:bodyPr wrap="square" rtlCol="0">
            <a:spAutoFit/>
          </a:bodyPr>
          <a:lstStyle/>
          <a:p>
            <a:r>
              <a:rPr lang="en-US" sz="1999" dirty="0">
                <a:solidFill>
                  <a:srgbClr val="FF0000"/>
                </a:solidFill>
              </a:rPr>
              <a:t>Under </a:t>
            </a:r>
            <a:r>
              <a:rPr lang="en-US" sz="1999" u="sng" dirty="0">
                <a:solidFill>
                  <a:srgbClr val="FF0000"/>
                </a:solidFill>
              </a:rPr>
              <a:t>NO</a:t>
            </a:r>
            <a:r>
              <a:rPr lang="en-US" sz="1999" dirty="0">
                <a:solidFill>
                  <a:srgbClr val="FF0000"/>
                </a:solidFill>
              </a:rPr>
              <a:t> circumstance </a:t>
            </a:r>
            <a:r>
              <a:rPr lang="en-US" sz="1799" dirty="0"/>
              <a:t>should Middlesex personnel intentionally smell an open source. </a:t>
            </a:r>
          </a:p>
        </p:txBody>
      </p:sp>
      <p:pic>
        <p:nvPicPr>
          <p:cNvPr id="2052" name="Picture 4" descr="https://images-na.ssl-images-amazon.com/images/I/31wQssT3fjL.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6264" y="4723045"/>
            <a:ext cx="1167262" cy="116726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2">
            <a:extLst>
              <a:ext uri="{FF2B5EF4-FFF2-40B4-BE49-F238E27FC236}">
                <a16:creationId xmlns:a16="http://schemas.microsoft.com/office/drawing/2014/main" id="{DC09F1E0-EFD2-4C87-A0A3-E885697AA9F6}"/>
              </a:ext>
            </a:extLst>
          </p:cNvPr>
          <p:cNvSpPr>
            <a:spLocks noGrp="1"/>
          </p:cNvSpPr>
          <p:nvPr>
            <p:ph type="title"/>
          </p:nvPr>
        </p:nvSpPr>
        <p:spPr>
          <a:xfrm>
            <a:off x="684036" y="524363"/>
            <a:ext cx="9601200" cy="1143000"/>
          </a:xfrm>
        </p:spPr>
        <p:txBody>
          <a:bodyPr>
            <a:normAutofit fontScale="90000"/>
          </a:bodyPr>
          <a:lstStyle/>
          <a:p>
            <a:r>
              <a:rPr lang="en-US" dirty="0"/>
              <a:t>Identification of Potential Illicit Discharge</a:t>
            </a:r>
          </a:p>
        </p:txBody>
      </p:sp>
    </p:spTree>
    <p:extLst>
      <p:ext uri="{BB962C8B-B14F-4D97-AF65-F5344CB8AC3E}">
        <p14:creationId xmlns:p14="http://schemas.microsoft.com/office/powerpoint/2010/main" val="3766905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4521227" y="2430324"/>
            <a:ext cx="3352818" cy="2742486"/>
          </a:xfrm>
          <a:prstGeom prst="rect">
            <a:avLst/>
          </a:prstGeom>
          <a:ln>
            <a:noFill/>
          </a:ln>
          <a:effectLst>
            <a:outerShdw blurRad="292100" dist="139700" dir="2700000" algn="tl" rotWithShape="0">
              <a:srgbClr val="333333">
                <a:alpha val="65000"/>
              </a:srgbClr>
            </a:outerShdw>
          </a:effectLst>
        </p:spPr>
      </p:pic>
      <p:pic>
        <p:nvPicPr>
          <p:cNvPr id="7" name="Picture 6" descr="http://www.coloradodot.info/programs/environmental/water-quality/assets/sediment-entering-stream.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70278" y="3048773"/>
            <a:ext cx="4200334" cy="3016734"/>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a:xfrm>
            <a:off x="414606" y="4412681"/>
            <a:ext cx="6019820" cy="1403431"/>
          </a:xfrm>
          <a:prstGeom prst="rect">
            <a:avLst/>
          </a:prstGeom>
        </p:spPr>
        <p:txBody>
          <a:bodyPr vert="horz" lIns="91416" tIns="45708" rIns="91416" bIns="45708" rtlCol="0">
            <a:normAutofit fontScale="77500" lnSpcReduction="20000"/>
          </a:bodyPr>
          <a:lstStyle>
            <a:defPPr marR="0" lvl="0" algn="l" rtl="0">
              <a:lnSpc>
                <a:spcPct val="100000"/>
              </a:lnSpc>
              <a:spcBef>
                <a:spcPts val="0"/>
              </a:spcBef>
              <a:spcAft>
                <a:spcPts val="0"/>
              </a:spcAft>
            </a:defPPr>
            <a:lvl1pPr marL="344488" marR="0" lvl="0" indent="-344488" algn="l" rtl="0">
              <a:lnSpc>
                <a:spcPct val="100000"/>
              </a:lnSpc>
              <a:spcBef>
                <a:spcPts val="0"/>
              </a:spcBef>
              <a:spcAft>
                <a:spcPts val="600"/>
              </a:spcAft>
              <a:buClr>
                <a:srgbClr val="41AF19"/>
              </a:buClr>
              <a:buSzPct val="120000"/>
              <a:buFont typeface="Arial" panose="020B0604020202020204" pitchFamily="34" charset="0"/>
              <a:buChar char="•"/>
              <a:defRPr sz="28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L="569913" marR="0" lvl="1" indent="-284163" algn="l" rtl="0">
              <a:lnSpc>
                <a:spcPct val="100000"/>
              </a:lnSpc>
              <a:spcBef>
                <a:spcPts val="0"/>
              </a:spcBef>
              <a:spcAft>
                <a:spcPts val="600"/>
              </a:spcAft>
              <a:buClr>
                <a:srgbClr val="41AF19"/>
              </a:buClr>
              <a:buSzPct val="120000"/>
              <a:buFont typeface="Arial" panose="020B0604020202020204" pitchFamily="34" charset="0"/>
              <a:buChar char="•"/>
              <a:defRPr sz="2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2pPr>
            <a:lvl3pPr marL="855663" marR="0" lvl="2" indent="-285750" algn="l" rtl="0">
              <a:lnSpc>
                <a:spcPct val="100000"/>
              </a:lnSpc>
              <a:spcBef>
                <a:spcPts val="0"/>
              </a:spcBef>
              <a:spcAft>
                <a:spcPts val="600"/>
              </a:spcAft>
              <a:buClr>
                <a:srgbClr val="41AF19"/>
              </a:buClr>
              <a:buSzPct val="120000"/>
              <a:buFont typeface="Arial" panose="020B0604020202020204" pitchFamily="34" charset="0"/>
              <a:buChar char="•"/>
              <a:defRPr sz="2000" b="0" i="1" u="none" strike="noStrike" cap="none">
                <a:solidFill>
                  <a:srgbClr val="000000"/>
                </a:solidFill>
                <a:latin typeface="Roboto Light" panose="02000000000000000000" pitchFamily="2" charset="0"/>
                <a:ea typeface="Roboto Light" panose="02000000000000000000" pitchFamily="2" charset="0"/>
                <a:cs typeface="Arial"/>
                <a:sym typeface="Arial"/>
              </a:defRPr>
            </a:lvl3pPr>
            <a:lvl4pPr marL="1198563" marR="0" lvl="3" indent="-284163"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4pPr>
            <a:lvl5pPr marL="1598613" marR="0" lvl="4" indent="-338138"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799" kern="0" dirty="0">
                <a:latin typeface="Arial" panose="020B0604020202020204" pitchFamily="34" charset="0"/>
                <a:cs typeface="Arial" panose="020B0604020202020204" pitchFamily="34" charset="0"/>
              </a:rPr>
              <a:t>If obvious, note Source:</a:t>
            </a:r>
          </a:p>
          <a:p>
            <a:pPr lvl="1"/>
            <a:r>
              <a:rPr lang="en-US" sz="2399" kern="0" dirty="0">
                <a:latin typeface="Arial" panose="020B0604020202020204" pitchFamily="34" charset="0"/>
                <a:cs typeface="Arial" panose="020B0604020202020204" pitchFamily="34" charset="0"/>
              </a:rPr>
              <a:t>Spill, Accident, Dumping?</a:t>
            </a:r>
          </a:p>
          <a:p>
            <a:pPr lvl="1"/>
            <a:r>
              <a:rPr lang="en-US" sz="2399" kern="0" dirty="0">
                <a:latin typeface="Arial" panose="020B0604020202020204" pitchFamily="34" charset="0"/>
                <a:cs typeface="Arial" panose="020B0604020202020204" pitchFamily="34" charset="0"/>
              </a:rPr>
              <a:t>Unauthorized connection?</a:t>
            </a:r>
          </a:p>
          <a:p>
            <a:pPr lvl="1"/>
            <a:r>
              <a:rPr lang="en-US" sz="2399" kern="0" dirty="0">
                <a:latin typeface="Arial" panose="020B0604020202020204" pitchFamily="34" charset="0"/>
                <a:cs typeface="Arial" panose="020B0604020202020204" pitchFamily="34" charset="0"/>
              </a:rPr>
              <a:t>Eroding Streambanks?</a:t>
            </a:r>
          </a:p>
          <a:p>
            <a:pPr lvl="1"/>
            <a:endParaRPr lang="en-US" sz="2399" kern="0" dirty="0">
              <a:latin typeface="Arial" panose="020B0604020202020204" pitchFamily="34" charset="0"/>
              <a:cs typeface="Arial" panose="020B0604020202020204" pitchFamily="34" charset="0"/>
            </a:endParaRPr>
          </a:p>
          <a:p>
            <a:pPr lvl="1"/>
            <a:endParaRPr lang="en-US" sz="2399" kern="0"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3"/>
          </p:nvPr>
        </p:nvSpPr>
        <p:spPr>
          <a:xfrm>
            <a:off x="684036" y="1667363"/>
            <a:ext cx="5740849" cy="3415149"/>
          </a:xfrm>
        </p:spPr>
        <p:txBody>
          <a:bodyPr>
            <a:normAutofit/>
          </a:bodyPr>
          <a:lstStyle/>
          <a:p>
            <a:r>
              <a:rPr lang="en-US" sz="5398" dirty="0">
                <a:ln>
                  <a:solidFill>
                    <a:sysClr val="windowText" lastClr="000000"/>
                  </a:solidFill>
                </a:ln>
                <a:solidFill>
                  <a:schemeClr val="accent1"/>
                </a:solidFill>
              </a:rPr>
              <a:t>Clarity/Turbidity</a:t>
            </a:r>
            <a:r>
              <a:rPr lang="en-US" dirty="0"/>
              <a:t> </a:t>
            </a:r>
          </a:p>
          <a:p>
            <a:pPr lvl="1"/>
            <a:r>
              <a:rPr lang="en-US" dirty="0"/>
              <a:t>Clear, </a:t>
            </a:r>
          </a:p>
          <a:p>
            <a:pPr lvl="1"/>
            <a:r>
              <a:rPr lang="en-US" dirty="0"/>
              <a:t>Cloudy, </a:t>
            </a:r>
          </a:p>
          <a:p>
            <a:pPr lvl="1"/>
            <a:r>
              <a:rPr lang="en-US" dirty="0"/>
              <a:t>Opaque, </a:t>
            </a:r>
          </a:p>
          <a:p>
            <a:pPr lvl="1"/>
            <a:r>
              <a:rPr lang="en-US" dirty="0"/>
              <a:t>Grayness </a:t>
            </a:r>
          </a:p>
        </p:txBody>
      </p:sp>
      <p:pic>
        <p:nvPicPr>
          <p:cNvPr id="9" name="Picture 2" descr="Foamy blue water flowing from culvert">
            <a:extLst>
              <a:ext uri="{FF2B5EF4-FFF2-40B4-BE49-F238E27FC236}">
                <a16:creationId xmlns:a16="http://schemas.microsoft.com/office/drawing/2014/main" id="{02C914D6-E94F-4517-84D4-46DDD90EE6F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44910" y="620157"/>
            <a:ext cx="3565231" cy="26739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
        <p:nvSpPr>
          <p:cNvPr id="10" name="Title 2">
            <a:extLst>
              <a:ext uri="{FF2B5EF4-FFF2-40B4-BE49-F238E27FC236}">
                <a16:creationId xmlns:a16="http://schemas.microsoft.com/office/drawing/2014/main" id="{F558BC5C-A913-4F0D-A313-FB4D95141925}"/>
              </a:ext>
            </a:extLst>
          </p:cNvPr>
          <p:cNvSpPr>
            <a:spLocks noGrp="1"/>
          </p:cNvSpPr>
          <p:nvPr>
            <p:ph type="title"/>
          </p:nvPr>
        </p:nvSpPr>
        <p:spPr>
          <a:xfrm>
            <a:off x="684036" y="524363"/>
            <a:ext cx="7190009" cy="1143000"/>
          </a:xfrm>
        </p:spPr>
        <p:txBody>
          <a:bodyPr>
            <a:normAutofit fontScale="90000"/>
          </a:bodyPr>
          <a:lstStyle/>
          <a:p>
            <a:r>
              <a:rPr lang="en-US" dirty="0"/>
              <a:t>Identification of</a:t>
            </a:r>
            <a:br>
              <a:rPr lang="en-US" dirty="0"/>
            </a:br>
            <a:r>
              <a:rPr lang="en-US" dirty="0"/>
              <a:t>Potential Illicit Discharge</a:t>
            </a:r>
          </a:p>
        </p:txBody>
      </p:sp>
    </p:spTree>
    <p:extLst>
      <p:ext uri="{BB962C8B-B14F-4D97-AF65-F5344CB8AC3E}">
        <p14:creationId xmlns:p14="http://schemas.microsoft.com/office/powerpoint/2010/main" val="79517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1747176"/>
            <a:ext cx="5388611" cy="3059598"/>
          </a:xfrm>
        </p:spPr>
        <p:txBody>
          <a:bodyPr>
            <a:normAutofit/>
          </a:bodyPr>
          <a:lstStyle/>
          <a:p>
            <a:r>
              <a:rPr lang="en-US" sz="5998" dirty="0">
                <a:ln>
                  <a:solidFill>
                    <a:sysClr val="windowText" lastClr="000000"/>
                  </a:solidFill>
                </a:ln>
                <a:solidFill>
                  <a:schemeClr val="accent1"/>
                </a:solidFill>
              </a:rPr>
              <a:t>Color</a:t>
            </a:r>
            <a:r>
              <a:rPr lang="en-US" sz="5998" dirty="0"/>
              <a:t> – </a:t>
            </a:r>
          </a:p>
          <a:p>
            <a:pPr lvl="1"/>
            <a:r>
              <a:rPr lang="en-US" dirty="0"/>
              <a:t>Clear, </a:t>
            </a:r>
          </a:p>
          <a:p>
            <a:pPr lvl="1"/>
            <a:r>
              <a:rPr lang="en-US" dirty="0"/>
              <a:t>Slightly Tinted, </a:t>
            </a:r>
          </a:p>
          <a:p>
            <a:pPr lvl="1"/>
            <a:r>
              <a:rPr lang="en-US" dirty="0"/>
              <a:t>Visible Colorations (e.g. Red, Green, Blue, other). </a:t>
            </a:r>
          </a:p>
        </p:txBody>
      </p:sp>
      <p:sp>
        <p:nvSpPr>
          <p:cNvPr id="4" name="Content Placeholder 2"/>
          <p:cNvSpPr txBox="1">
            <a:spLocks/>
          </p:cNvSpPr>
          <p:nvPr/>
        </p:nvSpPr>
        <p:spPr>
          <a:xfrm>
            <a:off x="679680" y="5575990"/>
            <a:ext cx="5667216" cy="1036107"/>
          </a:xfrm>
          <a:prstGeom prst="rect">
            <a:avLst/>
          </a:prstGeom>
        </p:spPr>
        <p:txBody>
          <a:bodyPr vert="horz" lIns="91416" tIns="45708" rIns="91416" bIns="45708" rtlCol="0">
            <a:normAutofit fontScale="70000" lnSpcReduction="20000"/>
          </a:bodyPr>
          <a:lstStyle>
            <a:defPPr marR="0" lvl="0" algn="l" rtl="0">
              <a:lnSpc>
                <a:spcPct val="100000"/>
              </a:lnSpc>
              <a:spcBef>
                <a:spcPts val="0"/>
              </a:spcBef>
              <a:spcAft>
                <a:spcPts val="0"/>
              </a:spcAft>
            </a:defPPr>
            <a:lvl1pPr marL="344488" marR="0" lvl="0" indent="-344488" algn="l" rtl="0">
              <a:lnSpc>
                <a:spcPct val="100000"/>
              </a:lnSpc>
              <a:spcBef>
                <a:spcPts val="0"/>
              </a:spcBef>
              <a:spcAft>
                <a:spcPts val="600"/>
              </a:spcAft>
              <a:buClr>
                <a:srgbClr val="41AF19"/>
              </a:buClr>
              <a:buSzPct val="120000"/>
              <a:buFont typeface="Arial" panose="020B0604020202020204" pitchFamily="34" charset="0"/>
              <a:buChar char="•"/>
              <a:defRPr sz="28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L="569913" marR="0" lvl="1" indent="-284163" algn="l" rtl="0">
              <a:lnSpc>
                <a:spcPct val="100000"/>
              </a:lnSpc>
              <a:spcBef>
                <a:spcPts val="0"/>
              </a:spcBef>
              <a:spcAft>
                <a:spcPts val="600"/>
              </a:spcAft>
              <a:buClr>
                <a:srgbClr val="41AF19"/>
              </a:buClr>
              <a:buSzPct val="120000"/>
              <a:buFont typeface="Arial" panose="020B0604020202020204" pitchFamily="34" charset="0"/>
              <a:buChar char="•"/>
              <a:defRPr sz="2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2pPr>
            <a:lvl3pPr marL="855663" marR="0" lvl="2" indent="-285750" algn="l" rtl="0">
              <a:lnSpc>
                <a:spcPct val="100000"/>
              </a:lnSpc>
              <a:spcBef>
                <a:spcPts val="0"/>
              </a:spcBef>
              <a:spcAft>
                <a:spcPts val="600"/>
              </a:spcAft>
              <a:buClr>
                <a:srgbClr val="41AF19"/>
              </a:buClr>
              <a:buSzPct val="120000"/>
              <a:buFont typeface="Arial" panose="020B0604020202020204" pitchFamily="34" charset="0"/>
              <a:buChar char="•"/>
              <a:defRPr sz="2000" b="0" i="1" u="none" strike="noStrike" cap="none">
                <a:solidFill>
                  <a:srgbClr val="000000"/>
                </a:solidFill>
                <a:latin typeface="Roboto Light" panose="02000000000000000000" pitchFamily="2" charset="0"/>
                <a:ea typeface="Roboto Light" panose="02000000000000000000" pitchFamily="2" charset="0"/>
                <a:cs typeface="Arial"/>
                <a:sym typeface="Arial"/>
              </a:defRPr>
            </a:lvl3pPr>
            <a:lvl4pPr marL="1198563" marR="0" lvl="3" indent="-284163"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4pPr>
            <a:lvl5pPr marL="1598613" marR="0" lvl="4" indent="-338138"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599" kern="0" dirty="0">
                <a:latin typeface="Arial" panose="020B0604020202020204" pitchFamily="34" charset="0"/>
                <a:cs typeface="Arial" panose="020B0604020202020204" pitchFamily="34" charset="0"/>
              </a:rPr>
              <a:t>Note: Water depth, substrate composition, aquatic plants, and sky conditions can all influence your perception of the color of water.</a:t>
            </a:r>
          </a:p>
        </p:txBody>
      </p:sp>
      <p:pic>
        <p:nvPicPr>
          <p:cNvPr id="6" name="Picture 2" descr="cleaning-detergents">
            <a:extLst>
              <a:ext uri="{FF2B5EF4-FFF2-40B4-BE49-F238E27FC236}">
                <a16:creationId xmlns:a16="http://schemas.microsoft.com/office/drawing/2014/main" id="{FEDDEAF6-492C-4A7A-A5F3-8DC10F638F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69523" y="4576755"/>
            <a:ext cx="3656648" cy="20071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pic>
        <p:nvPicPr>
          <p:cNvPr id="7" name="Picture 3" descr="Detergent">
            <a:extLst>
              <a:ext uri="{FF2B5EF4-FFF2-40B4-BE49-F238E27FC236}">
                <a16:creationId xmlns:a16="http://schemas.microsoft.com/office/drawing/2014/main" id="{79E4CF2F-7737-4411-A4A1-E87714D0F2DE}"/>
              </a:ext>
            </a:extLst>
          </p:cNvPr>
          <p:cNvPicPr>
            <a:picLocks noChangeAspect="1" noChangeArrowheads="1"/>
          </p:cNvPicPr>
          <p:nvPr/>
        </p:nvPicPr>
        <p:blipFill>
          <a:blip r:embed="rId4">
            <a:lum contrast="20000"/>
            <a:extLst>
              <a:ext uri="{28A0092B-C50C-407E-A947-70E740481C1C}">
                <a14:useLocalDpi xmlns:a14="http://schemas.microsoft.com/office/drawing/2010/main"/>
              </a:ext>
            </a:extLst>
          </a:blip>
          <a:srcRect/>
          <a:stretch>
            <a:fillRect/>
          </a:stretch>
        </p:blipFill>
        <p:spPr bwMode="auto">
          <a:xfrm>
            <a:off x="6400802" y="2064288"/>
            <a:ext cx="3656648" cy="27424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8018018" y="422332"/>
            <a:ext cx="3808153" cy="2412464"/>
          </a:xfrm>
          <a:prstGeom prst="rect">
            <a:avLst/>
          </a:prstGeom>
          <a:ln>
            <a:noFill/>
          </a:ln>
          <a:effectLst>
            <a:outerShdw blurRad="292100" dist="139700" dir="2700000" algn="tl" rotWithShape="0">
              <a:srgbClr val="333333">
                <a:alpha val="65000"/>
              </a:srgbClr>
            </a:outerShdw>
          </a:effectLst>
        </p:spPr>
      </p:pic>
      <p:sp>
        <p:nvSpPr>
          <p:cNvPr id="10" name="Title 2">
            <a:extLst>
              <a:ext uri="{FF2B5EF4-FFF2-40B4-BE49-F238E27FC236}">
                <a16:creationId xmlns:a16="http://schemas.microsoft.com/office/drawing/2014/main" id="{2080F9D9-C19F-46A1-AE78-AF3DF5D3AD25}"/>
              </a:ext>
            </a:extLst>
          </p:cNvPr>
          <p:cNvSpPr>
            <a:spLocks noGrp="1"/>
          </p:cNvSpPr>
          <p:nvPr>
            <p:ph type="title"/>
          </p:nvPr>
        </p:nvSpPr>
        <p:spPr>
          <a:xfrm>
            <a:off x="684036" y="524363"/>
            <a:ext cx="7174572" cy="1143000"/>
          </a:xfrm>
        </p:spPr>
        <p:txBody>
          <a:bodyPr>
            <a:normAutofit fontScale="90000"/>
          </a:bodyPr>
          <a:lstStyle/>
          <a:p>
            <a:r>
              <a:rPr lang="en-US" dirty="0"/>
              <a:t>Identification of </a:t>
            </a:r>
            <a:br>
              <a:rPr lang="en-US" dirty="0"/>
            </a:br>
            <a:r>
              <a:rPr lang="en-US" dirty="0"/>
              <a:t>Potential Illicit Discharge</a:t>
            </a:r>
          </a:p>
        </p:txBody>
      </p:sp>
    </p:spTree>
    <p:extLst>
      <p:ext uri="{BB962C8B-B14F-4D97-AF65-F5344CB8AC3E}">
        <p14:creationId xmlns:p14="http://schemas.microsoft.com/office/powerpoint/2010/main" val="1398655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49267" y="1196752"/>
            <a:ext cx="11515021" cy="4449703"/>
          </a:xfrm>
        </p:spPr>
        <p:txBody>
          <a:bodyPr>
            <a:normAutofit/>
          </a:bodyPr>
          <a:lstStyle/>
          <a:p>
            <a:pPr>
              <a:spcAft>
                <a:spcPts val="0"/>
              </a:spcAft>
            </a:pPr>
            <a:r>
              <a:rPr lang="en-US" sz="5398" dirty="0">
                <a:ln>
                  <a:solidFill>
                    <a:sysClr val="windowText" lastClr="000000"/>
                  </a:solidFill>
                </a:ln>
                <a:solidFill>
                  <a:schemeClr val="accent1"/>
                </a:solidFill>
              </a:rPr>
              <a:t>Solids/Floatables</a:t>
            </a:r>
            <a:r>
              <a:rPr lang="en-US" sz="3999" dirty="0">
                <a:ln>
                  <a:solidFill>
                    <a:sysClr val="windowText" lastClr="000000"/>
                  </a:solidFill>
                </a:ln>
                <a:solidFill>
                  <a:schemeClr val="accent1"/>
                </a:solidFill>
              </a:rPr>
              <a:t> </a:t>
            </a:r>
            <a:r>
              <a:rPr lang="en-US" sz="2999" dirty="0"/>
              <a:t>Garbage, Sewage, Oily Sheens, or Suds </a:t>
            </a:r>
          </a:p>
        </p:txBody>
      </p:sp>
      <p:grpSp>
        <p:nvGrpSpPr>
          <p:cNvPr id="10" name="Group 9"/>
          <p:cNvGrpSpPr/>
          <p:nvPr/>
        </p:nvGrpSpPr>
        <p:grpSpPr>
          <a:xfrm>
            <a:off x="7293479" y="2352932"/>
            <a:ext cx="4570810" cy="4025789"/>
            <a:chOff x="7295379" y="2501394"/>
            <a:chExt cx="4572001" cy="4026838"/>
          </a:xfrm>
        </p:grpSpPr>
        <p:pic>
          <p:nvPicPr>
            <p:cNvPr id="6" name="Picture 2" descr="allowable_bacteria2">
              <a:extLst>
                <a:ext uri="{FF2B5EF4-FFF2-40B4-BE49-F238E27FC236}">
                  <a16:creationId xmlns:a16="http://schemas.microsoft.com/office/drawing/2014/main" id="{A9F58D35-D0C2-4631-A9CF-89227091EF9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95380" y="2501394"/>
              <a:ext cx="4572000" cy="3428999"/>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Left Arrow 7"/>
            <p:cNvSpPr/>
            <p:nvPr/>
          </p:nvSpPr>
          <p:spPr>
            <a:xfrm>
              <a:off x="10406742" y="4023358"/>
              <a:ext cx="1201783" cy="1254034"/>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Individual Clumps</a:t>
              </a:r>
            </a:p>
          </p:txBody>
        </p:sp>
        <p:sp>
          <p:nvSpPr>
            <p:cNvPr id="9" name="TextBox 8"/>
            <p:cNvSpPr txBox="1"/>
            <p:nvPr/>
          </p:nvSpPr>
          <p:spPr>
            <a:xfrm>
              <a:off x="7295379" y="5943457"/>
              <a:ext cx="4572000" cy="584775"/>
            </a:xfrm>
            <a:prstGeom prst="rect">
              <a:avLst/>
            </a:prstGeom>
            <a:noFill/>
          </p:spPr>
          <p:txBody>
            <a:bodyPr wrap="square" rtlCol="0">
              <a:spAutoFit/>
            </a:bodyPr>
            <a:lstStyle/>
            <a:p>
              <a:r>
                <a:rPr lang="en-US" sz="1799" b="1" dirty="0"/>
                <a:t>Nonpetroleum Sheen </a:t>
              </a:r>
              <a:r>
                <a:rPr lang="en-US" sz="1400" dirty="0"/>
                <a:t>– breaks apart into clumps with jagged edges</a:t>
              </a:r>
            </a:p>
          </p:txBody>
        </p:sp>
      </p:grpSp>
      <p:grpSp>
        <p:nvGrpSpPr>
          <p:cNvPr id="4" name="Group 3"/>
          <p:cNvGrpSpPr/>
          <p:nvPr/>
        </p:nvGrpSpPr>
        <p:grpSpPr>
          <a:xfrm>
            <a:off x="2312994" y="2339204"/>
            <a:ext cx="4570809" cy="3852645"/>
            <a:chOff x="2514421" y="2501394"/>
            <a:chExt cx="4572000" cy="3853649"/>
          </a:xfrm>
          <a:effectLst>
            <a:outerShdw blurRad="50800" dist="38100" dir="2700000" algn="tl" rotWithShape="0">
              <a:prstClr val="black">
                <a:alpha val="40000"/>
              </a:prstClr>
            </a:outerShdw>
          </a:effectLst>
        </p:grpSpPr>
        <p:pic>
          <p:nvPicPr>
            <p:cNvPr id="5" name="Picture 3" descr="Picture1">
              <a:extLst>
                <a:ext uri="{FF2B5EF4-FFF2-40B4-BE49-F238E27FC236}">
                  <a16:creationId xmlns:a16="http://schemas.microsoft.com/office/drawing/2014/main" id="{ADB534B2-F7C9-475E-B203-98ABCE785194}"/>
                </a:ext>
              </a:extLst>
            </p:cNvPr>
            <p:cNvPicPr>
              <a:picLocks noChangeAspect="1" noChangeArrowheads="1"/>
            </p:cNvPicPr>
            <p:nvPr/>
          </p:nvPicPr>
          <p:blipFill>
            <a:blip r:embed="rId4">
              <a:lum contrast="20000"/>
              <a:extLst>
                <a:ext uri="{28A0092B-C50C-407E-A947-70E740481C1C}">
                  <a14:useLocalDpi xmlns:a14="http://schemas.microsoft.com/office/drawing/2010/main"/>
                </a:ext>
              </a:extLst>
            </a:blip>
            <a:srcRect/>
            <a:stretch>
              <a:fillRect/>
            </a:stretch>
          </p:blipFill>
          <p:spPr bwMode="auto">
            <a:xfrm>
              <a:off x="2514421" y="2501394"/>
              <a:ext cx="4563039" cy="3429000"/>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Left Arrow 6"/>
            <p:cNvSpPr/>
            <p:nvPr/>
          </p:nvSpPr>
          <p:spPr>
            <a:xfrm>
              <a:off x="5617028" y="4023358"/>
              <a:ext cx="1201783" cy="1254034"/>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Smooth Cohesive Swirls</a:t>
              </a:r>
            </a:p>
          </p:txBody>
        </p:sp>
        <p:sp>
          <p:nvSpPr>
            <p:cNvPr id="11" name="TextBox 10"/>
            <p:cNvSpPr txBox="1"/>
            <p:nvPr/>
          </p:nvSpPr>
          <p:spPr>
            <a:xfrm>
              <a:off x="2514421" y="5985839"/>
              <a:ext cx="4572000" cy="369204"/>
            </a:xfrm>
            <a:prstGeom prst="rect">
              <a:avLst/>
            </a:prstGeom>
            <a:noFill/>
          </p:spPr>
          <p:txBody>
            <a:bodyPr wrap="square" rtlCol="0">
              <a:spAutoFit/>
            </a:bodyPr>
            <a:lstStyle/>
            <a:p>
              <a:r>
                <a:rPr lang="en-US" sz="1799" b="1" dirty="0"/>
                <a:t>Petroleum Sheen </a:t>
              </a:r>
              <a:r>
                <a:rPr lang="en-US" sz="1400" dirty="0"/>
                <a:t>– swirls and re-adheres if mixed</a:t>
              </a:r>
            </a:p>
          </p:txBody>
        </p:sp>
      </p:grpSp>
      <p:sp>
        <p:nvSpPr>
          <p:cNvPr id="14" name="Title 2">
            <a:extLst>
              <a:ext uri="{FF2B5EF4-FFF2-40B4-BE49-F238E27FC236}">
                <a16:creationId xmlns:a16="http://schemas.microsoft.com/office/drawing/2014/main" id="{1DBF3012-A4D8-498F-AD53-3C6B689032A3}"/>
              </a:ext>
            </a:extLst>
          </p:cNvPr>
          <p:cNvSpPr>
            <a:spLocks noGrp="1"/>
          </p:cNvSpPr>
          <p:nvPr>
            <p:ph type="title"/>
          </p:nvPr>
        </p:nvSpPr>
        <p:spPr>
          <a:xfrm>
            <a:off x="684036" y="524363"/>
            <a:ext cx="9601200" cy="1143000"/>
          </a:xfrm>
        </p:spPr>
        <p:txBody>
          <a:bodyPr>
            <a:normAutofit fontScale="90000"/>
          </a:bodyPr>
          <a:lstStyle/>
          <a:p>
            <a:r>
              <a:rPr lang="en-US" dirty="0"/>
              <a:t>Identification of Potential Illicit Discharge</a:t>
            </a:r>
          </a:p>
        </p:txBody>
      </p:sp>
    </p:spTree>
    <p:extLst>
      <p:ext uri="{BB962C8B-B14F-4D97-AF65-F5344CB8AC3E}">
        <p14:creationId xmlns:p14="http://schemas.microsoft.com/office/powerpoint/2010/main" val="1379930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636886" y="2416095"/>
            <a:ext cx="3795045" cy="4002049"/>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4" descr="Foam_I-581 _VDOT">
            <a:extLst>
              <a:ext uri="{FF2B5EF4-FFF2-40B4-BE49-F238E27FC236}">
                <a16:creationId xmlns:a16="http://schemas.microsoft.com/office/drawing/2014/main" id="{B4F229EC-DE74-40E0-8F92-984403F36FF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51975" y="239518"/>
            <a:ext cx="4837468" cy="3238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pic>
        <p:nvPicPr>
          <p:cNvPr id="5" name="Picture 2" descr="Natural Foam(CFE)cropped">
            <a:extLst>
              <a:ext uri="{FF2B5EF4-FFF2-40B4-BE49-F238E27FC236}">
                <a16:creationId xmlns:a16="http://schemas.microsoft.com/office/drawing/2014/main" id="{E7342081-D7BE-4B36-AF3B-F0F197E77FE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58100" y="2700312"/>
            <a:ext cx="4753642" cy="3335526"/>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p:cNvSpPr txBox="1"/>
          <p:nvPr/>
        </p:nvSpPr>
        <p:spPr>
          <a:xfrm>
            <a:off x="560822" y="3697377"/>
            <a:ext cx="2024216" cy="1292325"/>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r>
              <a:rPr lang="en-US" sz="1799" b="1" dirty="0"/>
              <a:t>Natural Foam/Suds </a:t>
            </a:r>
            <a:r>
              <a:rPr lang="en-US" sz="1400" dirty="0"/>
              <a:t>may appear white at first but will generally turn brown over time</a:t>
            </a:r>
          </a:p>
        </p:txBody>
      </p:sp>
      <p:sp>
        <p:nvSpPr>
          <p:cNvPr id="9" name="TextBox 8"/>
          <p:cNvSpPr txBox="1"/>
          <p:nvPr/>
        </p:nvSpPr>
        <p:spPr>
          <a:xfrm>
            <a:off x="7003361" y="3141405"/>
            <a:ext cx="2820842" cy="1015399"/>
          </a:xfrm>
          <a:prstGeom prst="rect">
            <a:avLst/>
          </a:prstGeom>
          <a:solidFill>
            <a:schemeClr val="bg1"/>
          </a:solidFill>
          <a:ln w="9525">
            <a:solidFill>
              <a:schemeClr val="tx1"/>
            </a:solidFill>
          </a:ln>
          <a:effectLst>
            <a:outerShdw blurRad="50800" dist="38100" dir="5400000" algn="t" rotWithShape="0">
              <a:prstClr val="black">
                <a:alpha val="40000"/>
              </a:prstClr>
            </a:outerShdw>
          </a:effectLst>
        </p:spPr>
        <p:txBody>
          <a:bodyPr wrap="square" rtlCol="0">
            <a:spAutoFit/>
          </a:bodyPr>
          <a:lstStyle/>
          <a:p>
            <a:r>
              <a:rPr lang="en-US" sz="1799" b="1" dirty="0"/>
              <a:t>Manmade foam/suds </a:t>
            </a:r>
            <a:r>
              <a:rPr lang="en-US" sz="1400" dirty="0"/>
              <a:t>is usually white in color and sometimes has a sweet or scented odor.</a:t>
            </a:r>
          </a:p>
        </p:txBody>
      </p:sp>
      <p:cxnSp>
        <p:nvCxnSpPr>
          <p:cNvPr id="11" name="Straight Arrow Connector 10"/>
          <p:cNvCxnSpPr>
            <a:stCxn id="8" idx="3"/>
          </p:cNvCxnSpPr>
          <p:nvPr/>
        </p:nvCxnSpPr>
        <p:spPr>
          <a:xfrm>
            <a:off x="2585038" y="4343540"/>
            <a:ext cx="1789145" cy="369236"/>
          </a:xfrm>
          <a:prstGeom prst="straightConnector1">
            <a:avLst/>
          </a:prstGeom>
          <a:ln w="76200">
            <a:solidFill>
              <a:srgbClr val="FF0000"/>
            </a:solidFill>
            <a:tailEnd type="arrow"/>
          </a:ln>
          <a:effectLst>
            <a:glow rad="139700">
              <a:schemeClr val="bg1">
                <a:alpha val="40000"/>
              </a:schemeClr>
            </a:glow>
          </a:effectLst>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a:stCxn id="9" idx="0"/>
          </p:cNvCxnSpPr>
          <p:nvPr/>
        </p:nvCxnSpPr>
        <p:spPr>
          <a:xfrm flipV="1">
            <a:off x="8413782" y="2413239"/>
            <a:ext cx="422255" cy="728166"/>
          </a:xfrm>
          <a:prstGeom prst="straightConnector1">
            <a:avLst/>
          </a:prstGeom>
          <a:ln w="76200">
            <a:solidFill>
              <a:srgbClr val="FF0000"/>
            </a:solidFill>
            <a:tailEnd type="arrow"/>
          </a:ln>
          <a:effectLst>
            <a:glow rad="139700">
              <a:schemeClr val="bg1">
                <a:alpha val="40000"/>
              </a:schemeClr>
            </a:glow>
          </a:effectLst>
        </p:spPr>
        <p:style>
          <a:lnRef idx="1">
            <a:schemeClr val="accent2"/>
          </a:lnRef>
          <a:fillRef idx="0">
            <a:schemeClr val="accent2"/>
          </a:fillRef>
          <a:effectRef idx="0">
            <a:schemeClr val="accent2"/>
          </a:effectRef>
          <a:fontRef idx="minor">
            <a:schemeClr val="tx1"/>
          </a:fontRef>
        </p:style>
      </p:cxnSp>
      <p:cxnSp>
        <p:nvCxnSpPr>
          <p:cNvPr id="15" name="Straight Arrow Connector 14"/>
          <p:cNvCxnSpPr>
            <a:stCxn id="9" idx="2"/>
          </p:cNvCxnSpPr>
          <p:nvPr/>
        </p:nvCxnSpPr>
        <p:spPr>
          <a:xfrm>
            <a:off x="8413782" y="4156803"/>
            <a:ext cx="611957" cy="832899"/>
          </a:xfrm>
          <a:prstGeom prst="straightConnector1">
            <a:avLst/>
          </a:prstGeom>
          <a:ln w="76200">
            <a:solidFill>
              <a:srgbClr val="FF0000"/>
            </a:solidFill>
            <a:tailEnd type="arrow"/>
          </a:ln>
          <a:effectLst>
            <a:glow rad="139700">
              <a:schemeClr val="bg1">
                <a:alpha val="40000"/>
              </a:schemeClr>
            </a:glow>
          </a:effectLst>
        </p:spPr>
        <p:style>
          <a:lnRef idx="1">
            <a:schemeClr val="accent2"/>
          </a:lnRef>
          <a:fillRef idx="0">
            <a:schemeClr val="accent2"/>
          </a:fillRef>
          <a:effectRef idx="0">
            <a:schemeClr val="accent2"/>
          </a:effectRef>
          <a:fontRef idx="minor">
            <a:schemeClr val="tx1"/>
          </a:fontRef>
        </p:style>
      </p:cxnSp>
      <p:sp>
        <p:nvSpPr>
          <p:cNvPr id="14" name="Title 2">
            <a:extLst>
              <a:ext uri="{FF2B5EF4-FFF2-40B4-BE49-F238E27FC236}">
                <a16:creationId xmlns:a16="http://schemas.microsoft.com/office/drawing/2014/main" id="{8AEB4FA9-F420-493E-BB25-DDD01FDA5900}"/>
              </a:ext>
            </a:extLst>
          </p:cNvPr>
          <p:cNvSpPr>
            <a:spLocks noGrp="1"/>
          </p:cNvSpPr>
          <p:nvPr>
            <p:ph type="title"/>
          </p:nvPr>
        </p:nvSpPr>
        <p:spPr>
          <a:xfrm>
            <a:off x="684036" y="524363"/>
            <a:ext cx="6319325" cy="1143000"/>
          </a:xfrm>
        </p:spPr>
        <p:txBody>
          <a:bodyPr>
            <a:normAutofit fontScale="90000"/>
          </a:bodyPr>
          <a:lstStyle/>
          <a:p>
            <a:r>
              <a:rPr lang="en-US" dirty="0"/>
              <a:t>Identification of Potential Illicit Discharge</a:t>
            </a:r>
          </a:p>
        </p:txBody>
      </p:sp>
      <p:sp>
        <p:nvSpPr>
          <p:cNvPr id="3" name="Content Placeholder 2"/>
          <p:cNvSpPr>
            <a:spLocks noGrp="1"/>
          </p:cNvSpPr>
          <p:nvPr>
            <p:ph sz="quarter" idx="13"/>
          </p:nvPr>
        </p:nvSpPr>
        <p:spPr>
          <a:xfrm>
            <a:off x="354811" y="1491045"/>
            <a:ext cx="7399768" cy="4927099"/>
          </a:xfrm>
        </p:spPr>
        <p:txBody>
          <a:bodyPr>
            <a:normAutofit/>
          </a:bodyPr>
          <a:lstStyle/>
          <a:p>
            <a:r>
              <a:rPr lang="en-US" sz="5998" dirty="0">
                <a:ln>
                  <a:solidFill>
                    <a:sysClr val="windowText" lastClr="000000"/>
                  </a:solidFill>
                </a:ln>
                <a:solidFill>
                  <a:schemeClr val="accent1"/>
                </a:solidFill>
              </a:rPr>
              <a:t>Solids/Floatables</a:t>
            </a:r>
            <a:r>
              <a:rPr lang="en-US" sz="5998" dirty="0"/>
              <a:t>  </a:t>
            </a:r>
          </a:p>
        </p:txBody>
      </p:sp>
    </p:spTree>
    <p:extLst>
      <p:ext uri="{BB962C8B-B14F-4D97-AF65-F5344CB8AC3E}">
        <p14:creationId xmlns:p14="http://schemas.microsoft.com/office/powerpoint/2010/main" val="4094628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ttps://cdn.websites.hibu.com/fc293a98d6954fd68d0a8a0679678464/dms3rep/multi/desktop/Signs-of-Septic-Failure.jpg"/>
          <p:cNvPicPr/>
          <p:nvPr/>
        </p:nvPicPr>
        <p:blipFill rotWithShape="1">
          <a:blip r:embed="rId3" cstate="screen">
            <a:extLst>
              <a:ext uri="{28A0092B-C50C-407E-A947-70E740481C1C}">
                <a14:useLocalDpi xmlns:a14="http://schemas.microsoft.com/office/drawing/2010/main"/>
              </a:ext>
            </a:extLst>
          </a:blip>
          <a:srcRect/>
          <a:stretch/>
        </p:blipFill>
        <p:spPr bwMode="auto">
          <a:xfrm>
            <a:off x="6820209" y="118835"/>
            <a:ext cx="4570809" cy="3143701"/>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3" name="Content Placeholder 2"/>
          <p:cNvSpPr>
            <a:spLocks noGrp="1"/>
          </p:cNvSpPr>
          <p:nvPr>
            <p:ph sz="quarter" idx="13"/>
          </p:nvPr>
        </p:nvSpPr>
        <p:spPr>
          <a:xfrm>
            <a:off x="684035" y="2003633"/>
            <a:ext cx="6015466" cy="4449703"/>
          </a:xfrm>
        </p:spPr>
        <p:txBody>
          <a:bodyPr>
            <a:normAutofit/>
          </a:bodyPr>
          <a:lstStyle/>
          <a:p>
            <a:r>
              <a:rPr lang="en-US" sz="5998" dirty="0">
                <a:ln>
                  <a:solidFill>
                    <a:sysClr val="windowText" lastClr="000000"/>
                  </a:solidFill>
                </a:ln>
                <a:solidFill>
                  <a:schemeClr val="accent1"/>
                </a:solidFill>
              </a:rPr>
              <a:t>Vegetation</a:t>
            </a:r>
            <a:r>
              <a:rPr lang="en-US" sz="5998" dirty="0"/>
              <a:t> -   </a:t>
            </a:r>
          </a:p>
          <a:p>
            <a:pPr lvl="1"/>
            <a:r>
              <a:rPr lang="en-US" dirty="0"/>
              <a:t>Excessive growth</a:t>
            </a:r>
          </a:p>
          <a:p>
            <a:pPr lvl="1"/>
            <a:r>
              <a:rPr lang="en-US" dirty="0"/>
              <a:t>Algae plumes</a:t>
            </a:r>
          </a:p>
          <a:p>
            <a:pPr lvl="1"/>
            <a:r>
              <a:rPr lang="en-US" dirty="0"/>
              <a:t>Stressed</a:t>
            </a:r>
          </a:p>
          <a:p>
            <a:pPr lvl="1"/>
            <a:r>
              <a:rPr lang="en-US" dirty="0"/>
              <a:t>Damaged</a:t>
            </a:r>
          </a:p>
          <a:p>
            <a:pPr lvl="1"/>
            <a:r>
              <a:rPr lang="en-US" dirty="0"/>
              <a:t>Dead  </a:t>
            </a:r>
          </a:p>
          <a:p>
            <a:pPr lvl="1"/>
            <a:endParaRPr lang="en-US" dirty="0"/>
          </a:p>
          <a:p>
            <a:pPr lvl="1"/>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20209" y="3441512"/>
            <a:ext cx="4570809" cy="3013876"/>
          </a:xfrm>
          <a:prstGeom prst="rect">
            <a:avLst/>
          </a:prstGeom>
          <a:ln>
            <a:solidFill>
              <a:schemeClr val="tx1"/>
            </a:solidFill>
          </a:ln>
          <a:effectLst>
            <a:outerShdw blurRad="292100" dist="139700" dir="2700000" algn="tl" rotWithShape="0">
              <a:srgbClr val="333333">
                <a:alpha val="65000"/>
              </a:srgbClr>
            </a:outerShdw>
          </a:effectLst>
        </p:spPr>
      </p:pic>
      <p:sp>
        <p:nvSpPr>
          <p:cNvPr id="4" name="Rectangle 3"/>
          <p:cNvSpPr/>
          <p:nvPr/>
        </p:nvSpPr>
        <p:spPr>
          <a:xfrm>
            <a:off x="6925863" y="6240001"/>
            <a:ext cx="4465155" cy="215388"/>
          </a:xfrm>
          <a:prstGeom prst="rect">
            <a:avLst/>
          </a:prstGeom>
        </p:spPr>
        <p:txBody>
          <a:bodyPr wrap="square">
            <a:spAutoFit/>
          </a:bodyPr>
          <a:lstStyle/>
          <a:p>
            <a:r>
              <a:rPr lang="en-US" sz="800" dirty="0"/>
              <a:t>FROM WEB: https://dnr.mo.gov/env/swcp/nps/images/slideshow/algal-bloom.jpg</a:t>
            </a:r>
          </a:p>
        </p:txBody>
      </p:sp>
      <p:sp>
        <p:nvSpPr>
          <p:cNvPr id="8" name="Left Arrow 7"/>
          <p:cNvSpPr/>
          <p:nvPr/>
        </p:nvSpPr>
        <p:spPr>
          <a:xfrm rot="20172479">
            <a:off x="9784373" y="-35077"/>
            <a:ext cx="1449599" cy="1345124"/>
          </a:xfrm>
          <a:prstGeom prst="leftArrow">
            <a:avLst>
              <a:gd name="adj1" fmla="val 47971"/>
              <a:gd name="adj2" fmla="val 50000"/>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Septic System Failure</a:t>
            </a:r>
          </a:p>
        </p:txBody>
      </p:sp>
      <p:sp>
        <p:nvSpPr>
          <p:cNvPr id="9" name="Left Arrow 8"/>
          <p:cNvSpPr/>
          <p:nvPr/>
        </p:nvSpPr>
        <p:spPr>
          <a:xfrm rot="1088486" flipH="1">
            <a:off x="6925864" y="3790311"/>
            <a:ext cx="1449599" cy="1345124"/>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Algae</a:t>
            </a:r>
          </a:p>
        </p:txBody>
      </p:sp>
      <p:sp>
        <p:nvSpPr>
          <p:cNvPr id="6" name="Rectangle 5"/>
          <p:cNvSpPr/>
          <p:nvPr/>
        </p:nvSpPr>
        <p:spPr>
          <a:xfrm>
            <a:off x="6820209" y="3047148"/>
            <a:ext cx="4722790" cy="338466"/>
          </a:xfrm>
          <a:prstGeom prst="rect">
            <a:avLst/>
          </a:prstGeom>
        </p:spPr>
        <p:txBody>
          <a:bodyPr wrap="square">
            <a:spAutoFit/>
          </a:bodyPr>
          <a:lstStyle/>
          <a:p>
            <a:r>
              <a:rPr lang="en-US" sz="800" dirty="0"/>
              <a:t>FROM WEB: https://www.nylundinc.com/septic-tank-failure-Vancouver-washington/clark-county-wa</a:t>
            </a:r>
          </a:p>
        </p:txBody>
      </p:sp>
      <p:sp>
        <p:nvSpPr>
          <p:cNvPr id="13" name="Title 2">
            <a:extLst>
              <a:ext uri="{FF2B5EF4-FFF2-40B4-BE49-F238E27FC236}">
                <a16:creationId xmlns:a16="http://schemas.microsoft.com/office/drawing/2014/main" id="{E410C53F-9F3B-4F65-811B-447A993487A7}"/>
              </a:ext>
            </a:extLst>
          </p:cNvPr>
          <p:cNvSpPr>
            <a:spLocks noGrp="1"/>
          </p:cNvSpPr>
          <p:nvPr>
            <p:ph type="title"/>
          </p:nvPr>
        </p:nvSpPr>
        <p:spPr>
          <a:xfrm>
            <a:off x="684036" y="524363"/>
            <a:ext cx="9601200" cy="1143000"/>
          </a:xfrm>
        </p:spPr>
        <p:txBody>
          <a:bodyPr>
            <a:normAutofit fontScale="90000"/>
          </a:bodyPr>
          <a:lstStyle/>
          <a:p>
            <a:r>
              <a:rPr lang="en-US" dirty="0"/>
              <a:t>Identification of</a:t>
            </a:r>
            <a:br>
              <a:rPr lang="en-US" dirty="0"/>
            </a:br>
            <a:r>
              <a:rPr lang="en-US" dirty="0"/>
              <a:t>Potential Illicit Discharge</a:t>
            </a:r>
          </a:p>
        </p:txBody>
      </p:sp>
    </p:spTree>
    <p:extLst>
      <p:ext uri="{BB962C8B-B14F-4D97-AF65-F5344CB8AC3E}">
        <p14:creationId xmlns:p14="http://schemas.microsoft.com/office/powerpoint/2010/main" val="2934335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404291" y="4895996"/>
            <a:ext cx="5394960" cy="1737360"/>
          </a:xfrm>
        </p:spPr>
        <p:txBody>
          <a:bodyPr>
            <a:normAutofit/>
          </a:bodyPr>
          <a:lstStyle/>
          <a:p>
            <a:pPr marL="0" indent="0">
              <a:buNone/>
            </a:pPr>
            <a:r>
              <a:rPr lang="en-US" sz="5998" dirty="0">
                <a:ln>
                  <a:solidFill>
                    <a:schemeClr val="tx1"/>
                  </a:solidFill>
                </a:ln>
                <a:solidFill>
                  <a:schemeClr val="accent1"/>
                </a:solidFill>
              </a:rPr>
              <a:t>Staining-</a:t>
            </a:r>
            <a:r>
              <a:rPr lang="en-US" sz="4699" dirty="0">
                <a:ln>
                  <a:solidFill>
                    <a:schemeClr val="tx1"/>
                  </a:solidFill>
                </a:ln>
                <a:solidFill>
                  <a:schemeClr val="accent1"/>
                </a:solidFill>
              </a:rPr>
              <a:t> </a:t>
            </a:r>
            <a:r>
              <a:rPr lang="en-US" dirty="0"/>
              <a:t>Color, Sheen, Material Fragments</a:t>
            </a:r>
          </a:p>
          <a:p>
            <a:pPr lvl="1"/>
            <a:endParaRPr lang="en-US" dirty="0"/>
          </a:p>
          <a:p>
            <a:endParaRPr lang="en-US" dirty="0"/>
          </a:p>
        </p:txBody>
      </p:sp>
      <p:pic>
        <p:nvPicPr>
          <p:cNvPr id="8" name="Picture 3" descr="Grease">
            <a:extLst>
              <a:ext uri="{FF2B5EF4-FFF2-40B4-BE49-F238E27FC236}">
                <a16:creationId xmlns:a16="http://schemas.microsoft.com/office/drawing/2014/main" id="{20AF87FD-D6D0-4C47-AC9F-B28DDA5DD19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6243" y="2068625"/>
            <a:ext cx="4886156" cy="4022312"/>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
        <p:nvSpPr>
          <p:cNvPr id="4" name="Left Arrow 3"/>
          <p:cNvSpPr/>
          <p:nvPr/>
        </p:nvSpPr>
        <p:spPr>
          <a:xfrm rot="19061898">
            <a:off x="4138496" y="1604613"/>
            <a:ext cx="1332184" cy="1261801"/>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Swept material?</a:t>
            </a:r>
          </a:p>
        </p:txBody>
      </p:sp>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18577" y="798379"/>
            <a:ext cx="5486371" cy="4022312"/>
          </a:xfrm>
          <a:prstGeom prst="rect">
            <a:avLst/>
          </a:prstGeom>
          <a:ln>
            <a:solidFill>
              <a:schemeClr val="tx1"/>
            </a:solidFill>
          </a:ln>
        </p:spPr>
      </p:pic>
      <p:sp>
        <p:nvSpPr>
          <p:cNvPr id="9" name="Down Arrow 8"/>
          <p:cNvSpPr/>
          <p:nvPr/>
        </p:nvSpPr>
        <p:spPr>
          <a:xfrm>
            <a:off x="8475158" y="590867"/>
            <a:ext cx="1664263" cy="1057815"/>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Brown Stain @ invert</a:t>
            </a:r>
          </a:p>
        </p:txBody>
      </p:sp>
      <p:sp>
        <p:nvSpPr>
          <p:cNvPr id="10" name="Title 2">
            <a:extLst>
              <a:ext uri="{FF2B5EF4-FFF2-40B4-BE49-F238E27FC236}">
                <a16:creationId xmlns:a16="http://schemas.microsoft.com/office/drawing/2014/main" id="{F71B35C0-C8E9-4F5C-8AF1-2C23424C0DEA}"/>
              </a:ext>
            </a:extLst>
          </p:cNvPr>
          <p:cNvSpPr>
            <a:spLocks noGrp="1"/>
          </p:cNvSpPr>
          <p:nvPr>
            <p:ph type="title"/>
          </p:nvPr>
        </p:nvSpPr>
        <p:spPr>
          <a:xfrm>
            <a:off x="684036" y="524363"/>
            <a:ext cx="9601200" cy="1143000"/>
          </a:xfrm>
        </p:spPr>
        <p:txBody>
          <a:bodyPr>
            <a:normAutofit fontScale="90000"/>
          </a:bodyPr>
          <a:lstStyle/>
          <a:p>
            <a:r>
              <a:rPr lang="en-US" dirty="0"/>
              <a:t>Identification of</a:t>
            </a:r>
            <a:br>
              <a:rPr lang="en-US" dirty="0"/>
            </a:br>
            <a:r>
              <a:rPr lang="en-US" dirty="0"/>
              <a:t>Potential Illicit Discharge</a:t>
            </a:r>
          </a:p>
        </p:txBody>
      </p:sp>
    </p:spTree>
    <p:extLst>
      <p:ext uri="{BB962C8B-B14F-4D97-AF65-F5344CB8AC3E}">
        <p14:creationId xmlns:p14="http://schemas.microsoft.com/office/powerpoint/2010/main" val="37245846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Identification of</a:t>
            </a:r>
            <a:br>
              <a:rPr lang="en-US" dirty="0"/>
            </a:br>
            <a:r>
              <a:rPr lang="en-US" dirty="0"/>
              <a:t>Potential Illicit Discharge</a:t>
            </a:r>
          </a:p>
        </p:txBody>
      </p:sp>
      <p:sp>
        <p:nvSpPr>
          <p:cNvPr id="3" name="Content Placeholder 2"/>
          <p:cNvSpPr>
            <a:spLocks noGrp="1"/>
          </p:cNvSpPr>
          <p:nvPr>
            <p:ph sz="quarter" idx="13"/>
          </p:nvPr>
        </p:nvSpPr>
        <p:spPr>
          <a:xfrm>
            <a:off x="684035" y="1890831"/>
            <a:ext cx="6185239" cy="4783445"/>
          </a:xfrm>
        </p:spPr>
        <p:txBody>
          <a:bodyPr>
            <a:normAutofit/>
          </a:bodyPr>
          <a:lstStyle/>
          <a:p>
            <a:r>
              <a:rPr lang="en-US" sz="5998" dirty="0">
                <a:ln>
                  <a:solidFill>
                    <a:schemeClr val="tx1"/>
                  </a:solidFill>
                </a:ln>
                <a:solidFill>
                  <a:schemeClr val="accent1"/>
                </a:solidFill>
              </a:rPr>
              <a:t>Deposits</a:t>
            </a:r>
            <a:endParaRPr lang="en-US" sz="5998" dirty="0"/>
          </a:p>
          <a:p>
            <a:pPr lvl="1"/>
            <a:r>
              <a:rPr lang="en-US" dirty="0"/>
              <a:t>Minerals, </a:t>
            </a:r>
          </a:p>
          <a:p>
            <a:pPr lvl="1"/>
            <a:r>
              <a:rPr lang="en-US" dirty="0"/>
              <a:t>Sediments, </a:t>
            </a:r>
          </a:p>
          <a:p>
            <a:pPr lvl="1"/>
            <a:r>
              <a:rPr lang="en-US" dirty="0"/>
              <a:t>Oils,</a:t>
            </a:r>
          </a:p>
          <a:p>
            <a:pPr lvl="1"/>
            <a:r>
              <a:rPr lang="en-US" dirty="0"/>
              <a:t>or Grease. </a:t>
            </a:r>
          </a:p>
          <a:p>
            <a:endParaRPr lang="en-US" dirty="0"/>
          </a:p>
        </p:txBody>
      </p:sp>
      <p:sp>
        <p:nvSpPr>
          <p:cNvPr id="6" name="Content Placeholder 2"/>
          <p:cNvSpPr txBox="1">
            <a:spLocks/>
          </p:cNvSpPr>
          <p:nvPr/>
        </p:nvSpPr>
        <p:spPr>
          <a:xfrm>
            <a:off x="7026575" y="4310514"/>
            <a:ext cx="4922827" cy="2371756"/>
          </a:xfrm>
          <a:prstGeom prst="rect">
            <a:avLst/>
          </a:prstGeom>
        </p:spPr>
        <p:txBody>
          <a:bodyPr vert="horz" lIns="91416" tIns="45708" rIns="91416" bIns="45708" rtlCol="0">
            <a:normAutofit/>
          </a:bodyPr>
          <a:lstStyle>
            <a:defPPr marR="0" lvl="0" algn="l" rtl="0">
              <a:lnSpc>
                <a:spcPct val="100000"/>
              </a:lnSpc>
              <a:spcBef>
                <a:spcPts val="0"/>
              </a:spcBef>
              <a:spcAft>
                <a:spcPts val="0"/>
              </a:spcAft>
            </a:defPPr>
            <a:lvl1pPr marL="344488" marR="0" lvl="0" indent="-344488" algn="l" rtl="0">
              <a:lnSpc>
                <a:spcPct val="100000"/>
              </a:lnSpc>
              <a:spcBef>
                <a:spcPts val="0"/>
              </a:spcBef>
              <a:spcAft>
                <a:spcPts val="600"/>
              </a:spcAft>
              <a:buClr>
                <a:srgbClr val="41AF19"/>
              </a:buClr>
              <a:buSzPct val="120000"/>
              <a:buFont typeface="Arial" panose="020B0604020202020204" pitchFamily="34" charset="0"/>
              <a:buChar char="•"/>
              <a:defRPr sz="28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L="569913" marR="0" lvl="1" indent="-284163" algn="l" rtl="0">
              <a:lnSpc>
                <a:spcPct val="100000"/>
              </a:lnSpc>
              <a:spcBef>
                <a:spcPts val="0"/>
              </a:spcBef>
              <a:spcAft>
                <a:spcPts val="600"/>
              </a:spcAft>
              <a:buClr>
                <a:srgbClr val="41AF19"/>
              </a:buClr>
              <a:buSzPct val="120000"/>
              <a:buFont typeface="Arial" panose="020B0604020202020204" pitchFamily="34" charset="0"/>
              <a:buChar char="•"/>
              <a:defRPr sz="2400" b="0" i="0" u="none" strike="noStrike" cap="none">
                <a:solidFill>
                  <a:srgbClr val="000000"/>
                </a:solidFill>
                <a:latin typeface="Roboto Light" panose="02000000000000000000" pitchFamily="2" charset="0"/>
                <a:ea typeface="Roboto Light" panose="02000000000000000000" pitchFamily="2" charset="0"/>
                <a:cs typeface="Arial"/>
                <a:sym typeface="Arial"/>
              </a:defRPr>
            </a:lvl2pPr>
            <a:lvl3pPr marL="855663" marR="0" lvl="2" indent="-285750" algn="l" rtl="0">
              <a:lnSpc>
                <a:spcPct val="100000"/>
              </a:lnSpc>
              <a:spcBef>
                <a:spcPts val="0"/>
              </a:spcBef>
              <a:spcAft>
                <a:spcPts val="600"/>
              </a:spcAft>
              <a:buClr>
                <a:srgbClr val="41AF19"/>
              </a:buClr>
              <a:buSzPct val="120000"/>
              <a:buFont typeface="Arial" panose="020B0604020202020204" pitchFamily="34" charset="0"/>
              <a:buChar char="•"/>
              <a:defRPr sz="2000" b="0" i="1" u="none" strike="noStrike" cap="none">
                <a:solidFill>
                  <a:srgbClr val="000000"/>
                </a:solidFill>
                <a:latin typeface="Roboto Light" panose="02000000000000000000" pitchFamily="2" charset="0"/>
                <a:ea typeface="Roboto Light" panose="02000000000000000000" pitchFamily="2" charset="0"/>
                <a:cs typeface="Arial"/>
                <a:sym typeface="Arial"/>
              </a:defRPr>
            </a:lvl3pPr>
            <a:lvl4pPr marL="1198563" marR="0" lvl="3" indent="-284163"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4pPr>
            <a:lvl5pPr marL="1598613" marR="0" lvl="4" indent="-338138" algn="l" rtl="0">
              <a:lnSpc>
                <a:spcPct val="100000"/>
              </a:lnSpc>
              <a:spcBef>
                <a:spcPts val="0"/>
              </a:spcBef>
              <a:spcAft>
                <a:spcPts val="600"/>
              </a:spcAft>
              <a:buClr>
                <a:srgbClr val="41AF19"/>
              </a:buClr>
              <a:buSzPct val="120000"/>
              <a:buFont typeface="Arial" panose="020B0604020202020204" pitchFamily="34" charset="0"/>
              <a:buChar char="•"/>
              <a:defRPr sz="1867" b="0" i="1" u="none" strike="noStrike" cap="none">
                <a:solidFill>
                  <a:srgbClr val="000000"/>
                </a:solidFill>
                <a:latin typeface="Roboto Light" panose="02000000000000000000" pitchFamily="2" charset="0"/>
                <a:ea typeface="Roboto Light" panose="02000000000000000000" pitchFamily="2" charset="0"/>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2799" kern="0" dirty="0"/>
          </a:p>
        </p:txBody>
      </p:sp>
      <p:pic>
        <p:nvPicPr>
          <p:cNvPr id="10" name="Picture 2">
            <a:extLst>
              <a:ext uri="{FF2B5EF4-FFF2-40B4-BE49-F238E27FC236}">
                <a16:creationId xmlns:a16="http://schemas.microsoft.com/office/drawing/2014/main" id="{A7DC1680-9ECF-4FB9-88BD-23CFB133C8B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741761" y="3351376"/>
            <a:ext cx="5963197" cy="3354298"/>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pic>
        <p:nvPicPr>
          <p:cNvPr id="11" name="Picture 2">
            <a:extLst>
              <a:ext uri="{FF2B5EF4-FFF2-40B4-BE49-F238E27FC236}">
                <a16:creationId xmlns:a16="http://schemas.microsoft.com/office/drawing/2014/main" id="{7DD9ABE0-54EE-4D86-9275-DB4658DF742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615073" y="303297"/>
            <a:ext cx="5210723" cy="3796268"/>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00FF"/>
                </a:solidFill>
              </a14:hiddenFill>
            </a:ext>
          </a:extLst>
        </p:spPr>
      </p:pic>
      <p:sp>
        <p:nvSpPr>
          <p:cNvPr id="4" name="Left Arrow 3"/>
          <p:cNvSpPr/>
          <p:nvPr/>
        </p:nvSpPr>
        <p:spPr>
          <a:xfrm rot="3419517" flipH="1">
            <a:off x="6799684" y="680473"/>
            <a:ext cx="1780210" cy="1510797"/>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Oily Substance</a:t>
            </a:r>
          </a:p>
        </p:txBody>
      </p:sp>
      <p:sp>
        <p:nvSpPr>
          <p:cNvPr id="12" name="Left Arrow 11"/>
          <p:cNvSpPr/>
          <p:nvPr/>
        </p:nvSpPr>
        <p:spPr>
          <a:xfrm rot="18748280">
            <a:off x="7656641" y="4462930"/>
            <a:ext cx="1780210" cy="1510797"/>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Sediment Deposit</a:t>
            </a:r>
          </a:p>
        </p:txBody>
      </p:sp>
    </p:spTree>
    <p:extLst>
      <p:ext uri="{BB962C8B-B14F-4D97-AF65-F5344CB8AC3E}">
        <p14:creationId xmlns:p14="http://schemas.microsoft.com/office/powerpoint/2010/main" val="77729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C735-5F0E-48C4-8505-4B4ADBBB1DF7}"/>
              </a:ext>
            </a:extLst>
          </p:cNvPr>
          <p:cNvSpPr>
            <a:spLocks noGrp="1"/>
          </p:cNvSpPr>
          <p:nvPr>
            <p:ph type="title"/>
          </p:nvPr>
        </p:nvSpPr>
        <p:spPr/>
        <p:txBody>
          <a:bodyPr/>
          <a:lstStyle/>
          <a:p>
            <a:r>
              <a:rPr lang="en-US" dirty="0"/>
              <a:t>Stormwater</a:t>
            </a:r>
          </a:p>
        </p:txBody>
      </p:sp>
      <p:sp>
        <p:nvSpPr>
          <p:cNvPr id="3" name="Text Placeholder 2">
            <a:extLst>
              <a:ext uri="{FF2B5EF4-FFF2-40B4-BE49-F238E27FC236}">
                <a16:creationId xmlns:a16="http://schemas.microsoft.com/office/drawing/2014/main" id="{1738A9FF-A384-4E15-B8F6-68E6459CA0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72966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1D43E0-B1E4-4A51-B029-8DF0E190513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9838"/>
            <a:ext cx="12188952" cy="7719670"/>
          </a:xfrm>
          <a:prstGeom prst="rect">
            <a:avLst/>
          </a:prstGeom>
        </p:spPr>
      </p:pic>
      <p:sp>
        <p:nvSpPr>
          <p:cNvPr id="2" name="Title 1">
            <a:extLst>
              <a:ext uri="{FF2B5EF4-FFF2-40B4-BE49-F238E27FC236}">
                <a16:creationId xmlns:a16="http://schemas.microsoft.com/office/drawing/2014/main" id="{71A4E84F-59D7-41EF-924E-9AA3C3D6BC59}"/>
              </a:ext>
            </a:extLst>
          </p:cNvPr>
          <p:cNvSpPr>
            <a:spLocks noGrp="1"/>
          </p:cNvSpPr>
          <p:nvPr>
            <p:ph type="title"/>
          </p:nvPr>
        </p:nvSpPr>
        <p:spPr/>
        <p:txBody>
          <a:bodyPr/>
          <a:lstStyle/>
          <a:p>
            <a:r>
              <a:rPr lang="en-US" dirty="0"/>
              <a:t>MCM#3 Summary</a:t>
            </a:r>
          </a:p>
        </p:txBody>
      </p:sp>
      <p:sp>
        <p:nvSpPr>
          <p:cNvPr id="3" name="Content Placeholder 2">
            <a:extLst>
              <a:ext uri="{FF2B5EF4-FFF2-40B4-BE49-F238E27FC236}">
                <a16:creationId xmlns:a16="http://schemas.microsoft.com/office/drawing/2014/main" id="{D1AB58BD-568B-4D6D-9595-BD5CC482F9C4}"/>
              </a:ext>
            </a:extLst>
          </p:cNvPr>
          <p:cNvSpPr>
            <a:spLocks noGrp="1"/>
          </p:cNvSpPr>
          <p:nvPr>
            <p:ph idx="1"/>
          </p:nvPr>
        </p:nvSpPr>
        <p:spPr>
          <a:xfrm>
            <a:off x="1522414" y="1828800"/>
            <a:ext cx="4247962" cy="4191000"/>
          </a:xfrm>
        </p:spPr>
        <p:txBody>
          <a:bodyPr/>
          <a:lstStyle/>
          <a:p>
            <a:r>
              <a:rPr lang="en-US" dirty="0"/>
              <a:t>You are our eyes.</a:t>
            </a:r>
          </a:p>
          <a:p>
            <a:r>
              <a:rPr lang="en-US" dirty="0"/>
              <a:t>Report suspicious looking water to your supervisor.</a:t>
            </a:r>
          </a:p>
        </p:txBody>
      </p:sp>
    </p:spTree>
    <p:extLst>
      <p:ext uri="{BB962C8B-B14F-4D97-AF65-F5344CB8AC3E}">
        <p14:creationId xmlns:p14="http://schemas.microsoft.com/office/powerpoint/2010/main" val="773934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82544" y="288254"/>
            <a:ext cx="4545496" cy="4103574"/>
          </a:xfrm>
          <a:prstGeom prst="rect">
            <a:avLst/>
          </a:prstGeom>
          <a:ln>
            <a:solidFill>
              <a:schemeClr val="tx1"/>
            </a:solidFill>
          </a:ln>
          <a:effectLst>
            <a:outerShdw blurRad="50800" dist="38100" dir="2700000" algn="tl" rotWithShape="0">
              <a:prstClr val="black">
                <a:alpha val="40000"/>
              </a:prstClr>
            </a:outerShdw>
          </a:effectLst>
        </p:spPr>
      </p:pic>
      <p:sp>
        <p:nvSpPr>
          <p:cNvPr id="3" name="Content Placeholder 2"/>
          <p:cNvSpPr>
            <a:spLocks noGrp="1"/>
          </p:cNvSpPr>
          <p:nvPr>
            <p:ph idx="1"/>
          </p:nvPr>
        </p:nvSpPr>
        <p:spPr>
          <a:xfrm>
            <a:off x="434699" y="1779914"/>
            <a:ext cx="6143186" cy="4699740"/>
          </a:xfrm>
        </p:spPr>
        <p:txBody>
          <a:bodyPr>
            <a:normAutofit fontScale="92500" lnSpcReduction="10000"/>
          </a:bodyPr>
          <a:lstStyle/>
          <a:p>
            <a:r>
              <a:rPr lang="en-US" sz="2800" dirty="0"/>
              <a:t>Goal: </a:t>
            </a:r>
            <a:r>
              <a:rPr lang="en-US" dirty="0"/>
              <a:t>Prevent pollutants from reaching waterways during earth disturbance activity.</a:t>
            </a:r>
          </a:p>
          <a:p>
            <a:r>
              <a:rPr lang="en-US" dirty="0"/>
              <a:t>Priority is erosion and sedimentation (E&amp;S) control</a:t>
            </a:r>
          </a:p>
          <a:p>
            <a:endParaRPr lang="en-US" sz="1400" dirty="0"/>
          </a:p>
          <a:p>
            <a:pPr lvl="1"/>
            <a:r>
              <a:rPr lang="en-US" sz="2600" dirty="0"/>
              <a:t>Coordinate with</a:t>
            </a:r>
          </a:p>
          <a:p>
            <a:pPr marL="517525" lvl="2" indent="0">
              <a:buNone/>
            </a:pPr>
            <a:r>
              <a:rPr lang="en-US" sz="2600" dirty="0"/>
              <a:t>Cumberland County</a:t>
            </a:r>
          </a:p>
          <a:p>
            <a:pPr marL="517525" lvl="2" indent="0">
              <a:spcAft>
                <a:spcPts val="600"/>
              </a:spcAft>
              <a:buNone/>
            </a:pPr>
            <a:r>
              <a:rPr lang="en-US" sz="2600" dirty="0"/>
              <a:t>Conservation District</a:t>
            </a:r>
          </a:p>
          <a:p>
            <a:pPr lvl="1">
              <a:spcAft>
                <a:spcPts val="600"/>
              </a:spcAft>
            </a:pPr>
            <a:r>
              <a:rPr lang="en-US" sz="2600" dirty="0"/>
              <a:t>Inspections</a:t>
            </a:r>
          </a:p>
          <a:p>
            <a:pPr lvl="1">
              <a:spcAft>
                <a:spcPts val="600"/>
              </a:spcAft>
            </a:pPr>
            <a:r>
              <a:rPr lang="en-US" sz="2600" dirty="0"/>
              <a:t>Enforcement</a:t>
            </a:r>
          </a:p>
          <a:p>
            <a:pPr lvl="1">
              <a:spcAft>
                <a:spcPts val="600"/>
              </a:spcAft>
            </a:pPr>
            <a:r>
              <a:rPr lang="en-US" sz="2600" dirty="0"/>
              <a:t>Training</a:t>
            </a:r>
          </a:p>
          <a:p>
            <a:pPr marL="448056" lvl="1" indent="0">
              <a:buNone/>
            </a:pPr>
            <a:endParaRPr lang="en-US" dirty="0"/>
          </a:p>
          <a:p>
            <a:pPr marL="448056" lvl="1" indent="0">
              <a:buNone/>
            </a:pPr>
            <a:endParaRPr lang="en-US" dirty="0"/>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86661" y="2982620"/>
            <a:ext cx="5004219" cy="3753163"/>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9181646" y="3852785"/>
            <a:ext cx="2657878" cy="553998"/>
          </a:xfrm>
          <a:prstGeom prst="rect">
            <a:avLst/>
          </a:prstGeom>
        </p:spPr>
        <p:txBody>
          <a:bodyPr wrap="square">
            <a:spAutoFit/>
          </a:bodyPr>
          <a:lstStyle/>
          <a:p>
            <a:r>
              <a:rPr lang="en-US" sz="1000" u="sng" dirty="0">
                <a:hlinkClick r:id="rId5"/>
              </a:rPr>
              <a:t>http://www.bluewaterbaltimore.org/the-waterkeeper/programs/stormwater-pollution/</a:t>
            </a:r>
            <a:endParaRPr lang="en-US" sz="1000" dirty="0"/>
          </a:p>
        </p:txBody>
      </p:sp>
      <p:sp>
        <p:nvSpPr>
          <p:cNvPr id="2" name="Title 1"/>
          <p:cNvSpPr>
            <a:spLocks noGrp="1"/>
          </p:cNvSpPr>
          <p:nvPr>
            <p:ph type="title"/>
          </p:nvPr>
        </p:nvSpPr>
        <p:spPr>
          <a:xfrm>
            <a:off x="693812" y="569193"/>
            <a:ext cx="9601200" cy="1143000"/>
          </a:xfrm>
        </p:spPr>
        <p:txBody>
          <a:bodyPr>
            <a:normAutofit/>
          </a:bodyPr>
          <a:lstStyle/>
          <a:p>
            <a:r>
              <a:rPr lang="en-US" sz="3600" dirty="0"/>
              <a:t>MCM #4:</a:t>
            </a:r>
            <a:br>
              <a:rPr lang="en-US" sz="3600" dirty="0"/>
            </a:br>
            <a:r>
              <a:rPr lang="en-US" sz="3600" dirty="0"/>
              <a:t>Construction Site Runoff</a:t>
            </a:r>
          </a:p>
        </p:txBody>
      </p:sp>
    </p:spTree>
    <p:extLst>
      <p:ext uri="{BB962C8B-B14F-4D97-AF65-F5344CB8AC3E}">
        <p14:creationId xmlns:p14="http://schemas.microsoft.com/office/powerpoint/2010/main" val="12058466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18F0A-2C60-47A7-87A9-8F6A2739E331}"/>
              </a:ext>
            </a:extLst>
          </p:cNvPr>
          <p:cNvSpPr>
            <a:spLocks noGrp="1"/>
          </p:cNvSpPr>
          <p:nvPr>
            <p:ph type="title"/>
          </p:nvPr>
        </p:nvSpPr>
        <p:spPr>
          <a:xfrm>
            <a:off x="837828" y="254803"/>
            <a:ext cx="10945216" cy="1400953"/>
          </a:xfrm>
        </p:spPr>
        <p:txBody>
          <a:bodyPr>
            <a:normAutofit fontScale="90000"/>
          </a:bodyPr>
          <a:lstStyle/>
          <a:p>
            <a:r>
              <a:rPr lang="en-US" dirty="0"/>
              <a:t>MCM#5</a:t>
            </a:r>
            <a:br>
              <a:rPr lang="en-US" dirty="0"/>
            </a:br>
            <a:r>
              <a:rPr lang="en-US" sz="3600" dirty="0"/>
              <a:t>Post Construction Stormwater Management (PCSM)</a:t>
            </a:r>
          </a:p>
        </p:txBody>
      </p:sp>
      <p:sp>
        <p:nvSpPr>
          <p:cNvPr id="3" name="Content Placeholder 2">
            <a:extLst>
              <a:ext uri="{FF2B5EF4-FFF2-40B4-BE49-F238E27FC236}">
                <a16:creationId xmlns:a16="http://schemas.microsoft.com/office/drawing/2014/main" id="{63D5B388-2C4D-4558-8777-C06D78A48AFC}"/>
              </a:ext>
            </a:extLst>
          </p:cNvPr>
          <p:cNvSpPr>
            <a:spLocks noGrp="1"/>
          </p:cNvSpPr>
          <p:nvPr>
            <p:ph idx="1"/>
          </p:nvPr>
        </p:nvSpPr>
        <p:spPr>
          <a:xfrm>
            <a:off x="6994512" y="1655756"/>
            <a:ext cx="4536504" cy="4812116"/>
          </a:xfrm>
        </p:spPr>
        <p:txBody>
          <a:bodyPr/>
          <a:lstStyle/>
          <a:p>
            <a:r>
              <a:rPr lang="en-US" sz="2800" dirty="0">
                <a:effectLst>
                  <a:outerShdw blurRad="50800" dist="38100" dir="2700000" algn="tl" rotWithShape="0">
                    <a:prstClr val="black">
                      <a:alpha val="40000"/>
                    </a:prstClr>
                  </a:outerShdw>
                </a:effectLst>
              </a:rPr>
              <a:t>Goal: </a:t>
            </a:r>
            <a:r>
              <a:rPr lang="en-US" dirty="0">
                <a:effectLst>
                  <a:outerShdw blurRad="50800" dist="38100" dir="2700000" algn="tl" rotWithShape="0">
                    <a:prstClr val="black">
                      <a:alpha val="40000"/>
                    </a:prstClr>
                  </a:outerShdw>
                </a:effectLst>
              </a:rPr>
              <a:t>Ensure stormwater management facilities are functioning and maintained</a:t>
            </a:r>
          </a:p>
          <a:p>
            <a:endParaRPr lang="en-US" sz="1400" dirty="0">
              <a:effectLst>
                <a:outerShdw blurRad="50800" dist="38100" dir="2700000" algn="tl" rotWithShape="0">
                  <a:prstClr val="black">
                    <a:alpha val="40000"/>
                  </a:prstClr>
                </a:outerShdw>
              </a:effectLst>
            </a:endParaRPr>
          </a:p>
          <a:p>
            <a:pPr lvl="1">
              <a:spcAft>
                <a:spcPts val="600"/>
              </a:spcAft>
            </a:pPr>
            <a:r>
              <a:rPr lang="en-US" sz="2400" dirty="0">
                <a:effectLst>
                  <a:outerShdw blurRad="50800" dist="38100" dir="2700000" algn="tl" rotWithShape="0">
                    <a:prstClr val="black">
                      <a:alpha val="40000"/>
                    </a:prstClr>
                  </a:outerShdw>
                </a:effectLst>
              </a:rPr>
              <a:t>Stormwater Management Ordinance</a:t>
            </a:r>
          </a:p>
          <a:p>
            <a:pPr lvl="1">
              <a:spcAft>
                <a:spcPts val="600"/>
              </a:spcAft>
            </a:pPr>
            <a:r>
              <a:rPr lang="en-US" sz="2400" dirty="0">
                <a:effectLst>
                  <a:outerShdw blurRad="50800" dist="38100" dir="2700000" algn="tl" rotWithShape="0">
                    <a:prstClr val="black">
                      <a:alpha val="40000"/>
                    </a:prstClr>
                  </a:outerShdw>
                </a:effectLst>
              </a:rPr>
              <a:t>Standard Operating Procedures (SOPs)</a:t>
            </a:r>
          </a:p>
          <a:p>
            <a:pPr lvl="1">
              <a:spcAft>
                <a:spcPts val="600"/>
              </a:spcAft>
            </a:pPr>
            <a:r>
              <a:rPr lang="en-US" sz="2400" dirty="0">
                <a:effectLst>
                  <a:outerShdw blurRad="50800" dist="38100" dir="2700000" algn="tl" rotWithShape="0">
                    <a:prstClr val="black">
                      <a:alpha val="40000"/>
                    </a:prstClr>
                  </a:outerShdw>
                </a:effectLst>
              </a:rPr>
              <a:t>Inspections</a:t>
            </a:r>
          </a:p>
          <a:p>
            <a:pPr lvl="1">
              <a:spcAft>
                <a:spcPts val="600"/>
              </a:spcAft>
            </a:pPr>
            <a:r>
              <a:rPr lang="en-US" sz="2400" dirty="0">
                <a:effectLst>
                  <a:outerShdw blurRad="50800" dist="38100" dir="2700000" algn="tl" rotWithShape="0">
                    <a:prstClr val="black">
                      <a:alpha val="40000"/>
                    </a:prstClr>
                  </a:outerShdw>
                </a:effectLst>
              </a:rPr>
              <a:t>Deficiency correction</a:t>
            </a:r>
          </a:p>
          <a:p>
            <a:endParaRPr lang="en-US" dirty="0"/>
          </a:p>
        </p:txBody>
      </p:sp>
      <p:pic>
        <p:nvPicPr>
          <p:cNvPr id="4" name="Picture 2" descr="K:\2018 TAM AWRA\2018 AWRA\Capture.JPG">
            <a:extLst>
              <a:ext uri="{FF2B5EF4-FFF2-40B4-BE49-F238E27FC236}">
                <a16:creationId xmlns:a16="http://schemas.microsoft.com/office/drawing/2014/main" id="{E5819F75-4624-40F1-AA68-9E9453916E2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937885" y="1478115"/>
            <a:ext cx="6056627" cy="4903942"/>
          </a:xfrm>
          <a:prstGeom prst="rect">
            <a:avLst/>
          </a:prstGeom>
          <a:noFill/>
          <a:ln w="19050">
            <a:solidFill>
              <a:srgbClr val="010103"/>
            </a:solidFill>
            <a:miter lim="800000"/>
            <a:headEnd/>
            <a:tailEnd/>
          </a:ln>
          <a:effectLst>
            <a:outerShdw blurRad="508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Lst>
        </p:spPr>
      </p:pic>
      <p:sp>
        <p:nvSpPr>
          <p:cNvPr id="5" name="Rectangle 7">
            <a:extLst>
              <a:ext uri="{FF2B5EF4-FFF2-40B4-BE49-F238E27FC236}">
                <a16:creationId xmlns:a16="http://schemas.microsoft.com/office/drawing/2014/main" id="{BDE22697-0020-4AD8-813A-50E045529397}"/>
              </a:ext>
            </a:extLst>
          </p:cNvPr>
          <p:cNvSpPr>
            <a:spLocks noChangeArrowheads="1"/>
          </p:cNvSpPr>
          <p:nvPr/>
        </p:nvSpPr>
        <p:spPr bwMode="auto">
          <a:xfrm>
            <a:off x="937885" y="6029781"/>
            <a:ext cx="837982" cy="26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round/>
                <a:headEnd/>
                <a:tailEnd/>
              </a14:hiddenLine>
            </a:ext>
          </a:extLst>
        </p:spPr>
        <p:txBody>
          <a:bodyPr wrap="none"/>
          <a:lstStyle>
            <a:lvl1pPr>
              <a:spcBef>
                <a:spcPct val="20000"/>
              </a:spcBef>
              <a:buClr>
                <a:schemeClr val="hlink"/>
              </a:buClr>
              <a:buSzPct val="110000"/>
              <a:buFont typeface="Wingdings" pitchFamily="2" charset="2"/>
              <a:buBlip>
                <a:blip r:embed="rId4"/>
              </a:buBlip>
              <a:defRPr sz="3200">
                <a:solidFill>
                  <a:schemeClr val="tx1"/>
                </a:solidFill>
                <a:latin typeface="Tahoma" pitchFamily="34" charset="0"/>
              </a:defRPr>
            </a:lvl1pPr>
            <a:lvl2pPr marL="742950" indent="-285750">
              <a:spcBef>
                <a:spcPct val="20000"/>
              </a:spcBef>
              <a:buClr>
                <a:schemeClr val="tx1"/>
              </a:buClr>
              <a:buSzPct val="60000"/>
              <a:buFont typeface="Wingdings" pitchFamily="2" charset="2"/>
              <a:buChar char="n"/>
              <a:defRPr sz="2800">
                <a:solidFill>
                  <a:schemeClr val="tx1"/>
                </a:solidFill>
                <a:latin typeface="Tahoma" pitchFamily="34" charset="0"/>
              </a:defRPr>
            </a:lvl2pPr>
            <a:lvl3pPr marL="1143000" indent="-228600">
              <a:spcBef>
                <a:spcPct val="20000"/>
              </a:spcBef>
              <a:buClr>
                <a:schemeClr val="hlink"/>
              </a:buClr>
              <a:buSzPct val="95000"/>
              <a:buFont typeface="Wingdings" pitchFamily="2" charset="2"/>
              <a:buChar char="w"/>
              <a:defRPr sz="2400">
                <a:solidFill>
                  <a:schemeClr val="tx1"/>
                </a:solidFill>
                <a:latin typeface="Tahoma" pitchFamily="34" charset="0"/>
              </a:defRPr>
            </a:lvl3pPr>
            <a:lvl4pPr marL="1600200" indent="-228600">
              <a:spcBef>
                <a:spcPct val="20000"/>
              </a:spcBef>
              <a:buClr>
                <a:schemeClr val="tx1"/>
              </a:buClr>
              <a:buSzPct val="65000"/>
              <a:buFont typeface="Wingdings" pitchFamily="2" charset="2"/>
              <a:buChar char="n"/>
              <a:defRPr sz="2000">
                <a:solidFill>
                  <a:schemeClr val="tx1"/>
                </a:solidFill>
                <a:latin typeface="Tahoma" pitchFamily="34" charset="0"/>
              </a:defRPr>
            </a:lvl4pPr>
            <a:lvl5pPr marL="2057400" indent="-228600">
              <a:spcBef>
                <a:spcPct val="20000"/>
              </a:spcBef>
              <a:buClr>
                <a:schemeClr val="hlink"/>
              </a:buClr>
              <a:buSzPct val="6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Tahoma" pitchFamily="34" charset="0"/>
              </a:defRPr>
            </a:lvl9pPr>
          </a:lstStyle>
          <a:p>
            <a:pPr algn="ctr" eaLnBrk="1" hangingPunct="1">
              <a:spcBef>
                <a:spcPct val="0"/>
              </a:spcBef>
              <a:buClrTx/>
              <a:buSzTx/>
              <a:buFontTx/>
              <a:buNone/>
            </a:pPr>
            <a:r>
              <a:rPr lang="en-US" altLang="en-US" sz="1100" dirty="0">
                <a:solidFill>
                  <a:schemeClr val="bg1"/>
                </a:solidFill>
                <a:latin typeface="Arial" charset="0"/>
                <a:cs typeface="Arial" charset="0"/>
              </a:rPr>
              <a:t>WEB</a:t>
            </a:r>
          </a:p>
        </p:txBody>
      </p:sp>
      <p:sp>
        <p:nvSpPr>
          <p:cNvPr id="6" name="Rectangle 5">
            <a:extLst>
              <a:ext uri="{FF2B5EF4-FFF2-40B4-BE49-F238E27FC236}">
                <a16:creationId xmlns:a16="http://schemas.microsoft.com/office/drawing/2014/main" id="{D59CE97A-13A5-4C37-B1A5-D8F47B5CE57A}"/>
              </a:ext>
            </a:extLst>
          </p:cNvPr>
          <p:cNvSpPr>
            <a:spLocks noChangeArrowheads="1"/>
          </p:cNvSpPr>
          <p:nvPr/>
        </p:nvSpPr>
        <p:spPr bwMode="auto">
          <a:xfrm>
            <a:off x="330230" y="2285002"/>
            <a:ext cx="3751499" cy="1188132"/>
          </a:xfrm>
          <a:prstGeom prst="rect">
            <a:avLst/>
          </a:prstGeom>
          <a:solidFill>
            <a:schemeClr val="bg1"/>
          </a:solidFill>
          <a:ln w="19050" algn="ctr">
            <a:solidFill>
              <a:srgbClr val="000510"/>
            </a:solidFill>
            <a:round/>
            <a:headEnd/>
            <a:tailEnd/>
          </a:ln>
          <a:effectLst>
            <a:outerShdw blurRad="50800" dist="38100" dir="2700000" algn="tl" rotWithShape="0">
              <a:prstClr val="black">
                <a:alpha val="40000"/>
              </a:prstClr>
            </a:outerShdw>
          </a:effectLst>
        </p:spPr>
        <p:txBody>
          <a:bodyPr wrap="none"/>
          <a:lstStyle/>
          <a:p>
            <a:pPr>
              <a:defRPr/>
            </a:pPr>
            <a:r>
              <a:rPr lang="en-US" altLang="en-US" sz="1999" b="1" dirty="0">
                <a:solidFill>
                  <a:srgbClr val="000510"/>
                </a:solidFill>
                <a:latin typeface="Arial" charset="0"/>
                <a:cs typeface="Arial" charset="0"/>
              </a:rPr>
              <a:t>Sediment clogging: </a:t>
            </a:r>
          </a:p>
          <a:p>
            <a:pPr>
              <a:defRPr/>
            </a:pPr>
            <a:r>
              <a:rPr lang="en-US" altLang="en-US" sz="2000" b="1" dirty="0">
                <a:solidFill>
                  <a:srgbClr val="000510"/>
                </a:solidFill>
                <a:latin typeface="Arial" charset="0"/>
                <a:cs typeface="Arial" charset="0"/>
              </a:rPr>
              <a:t>This media will have to be dug </a:t>
            </a:r>
          </a:p>
          <a:p>
            <a:pPr algn="ctr">
              <a:defRPr/>
            </a:pPr>
            <a:r>
              <a:rPr lang="en-US" altLang="en-US" sz="2000" b="1" dirty="0">
                <a:solidFill>
                  <a:srgbClr val="000510"/>
                </a:solidFill>
                <a:latin typeface="Arial" charset="0"/>
                <a:cs typeface="Arial" charset="0"/>
              </a:rPr>
              <a:t>out, disposed of, and replaced</a:t>
            </a:r>
          </a:p>
          <a:p>
            <a:pPr>
              <a:defRPr/>
            </a:pPr>
            <a:endParaRPr lang="en-US" altLang="en-US" sz="1999" b="1" dirty="0">
              <a:solidFill>
                <a:srgbClr val="000510"/>
              </a:solidFill>
              <a:latin typeface="Arial" charset="0"/>
              <a:cs typeface="Arial" charset="0"/>
            </a:endParaRPr>
          </a:p>
        </p:txBody>
      </p:sp>
    </p:spTree>
    <p:extLst>
      <p:ext uri="{BB962C8B-B14F-4D97-AF65-F5344CB8AC3E}">
        <p14:creationId xmlns:p14="http://schemas.microsoft.com/office/powerpoint/2010/main" val="156625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784" y="0"/>
            <a:ext cx="5143500" cy="6858000"/>
          </a:xfrm>
          <a:prstGeom prst="rect">
            <a:avLst/>
          </a:prstGeom>
          <a:ln w="9525">
            <a:solidFill>
              <a:schemeClr val="tx1"/>
            </a:solidFill>
          </a:ln>
          <a:effectLst>
            <a:outerShdw blurRad="50800" dist="38100" dir="2700000" algn="tl" rotWithShape="0">
              <a:prstClr val="black">
                <a:alpha val="40000"/>
              </a:prstClr>
            </a:outerShdw>
          </a:effectLst>
        </p:spPr>
      </p:pic>
      <p:pic>
        <p:nvPicPr>
          <p:cNvPr id="4" name="Content Placeholder 3"/>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6418448" y="1918"/>
            <a:ext cx="5143500" cy="6858000"/>
          </a:xfrm>
          <a:ln w="9525">
            <a:solidFill>
              <a:schemeClr val="tx1"/>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F5C85D5B-46DA-4BC2-A072-DD3A34D46108}"/>
              </a:ext>
            </a:extLst>
          </p:cNvPr>
          <p:cNvSpPr txBox="1"/>
          <p:nvPr/>
        </p:nvSpPr>
        <p:spPr>
          <a:xfrm>
            <a:off x="189756" y="620688"/>
            <a:ext cx="2592288" cy="646331"/>
          </a:xfrm>
          <a:prstGeom prst="rect">
            <a:avLst/>
          </a:prstGeom>
          <a:solidFill>
            <a:schemeClr val="bg1"/>
          </a:solidFill>
          <a:ln w="9525">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t>Pipe is intact and free of sediment and debris</a:t>
            </a:r>
          </a:p>
        </p:txBody>
      </p:sp>
      <p:sp>
        <p:nvSpPr>
          <p:cNvPr id="6" name="TextBox 5">
            <a:extLst>
              <a:ext uri="{FF2B5EF4-FFF2-40B4-BE49-F238E27FC236}">
                <a16:creationId xmlns:a16="http://schemas.microsoft.com/office/drawing/2014/main" id="{37F6652B-9029-4CAE-9CCF-9161E77C9564}"/>
              </a:ext>
            </a:extLst>
          </p:cNvPr>
          <p:cNvSpPr txBox="1"/>
          <p:nvPr/>
        </p:nvSpPr>
        <p:spPr>
          <a:xfrm>
            <a:off x="7318548" y="5949280"/>
            <a:ext cx="3718149" cy="646331"/>
          </a:xfrm>
          <a:prstGeom prst="rect">
            <a:avLst/>
          </a:prstGeom>
          <a:solidFill>
            <a:schemeClr val="bg1"/>
          </a:solidFill>
          <a:ln w="9525">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t>Rip-Rap apron is in place with no signs of erosion or displacement</a:t>
            </a:r>
          </a:p>
        </p:txBody>
      </p:sp>
    </p:spTree>
    <p:extLst>
      <p:ext uri="{BB962C8B-B14F-4D97-AF65-F5344CB8AC3E}">
        <p14:creationId xmlns:p14="http://schemas.microsoft.com/office/powerpoint/2010/main" val="3829952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ln w="9525">
            <a:solidFill>
              <a:schemeClr val="tx1"/>
            </a:solid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75368" y="1052736"/>
            <a:ext cx="3387393" cy="4516524"/>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B813B313-C245-427E-A776-8DBFD9543FBB}"/>
              </a:ext>
            </a:extLst>
          </p:cNvPr>
          <p:cNvSpPr txBox="1"/>
          <p:nvPr/>
        </p:nvSpPr>
        <p:spPr>
          <a:xfrm>
            <a:off x="1341884" y="440668"/>
            <a:ext cx="2412268"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t>Trash rack is detached and needs to be reattached</a:t>
            </a:r>
          </a:p>
        </p:txBody>
      </p:sp>
    </p:spTree>
    <p:extLst>
      <p:ext uri="{BB962C8B-B14F-4D97-AF65-F5344CB8AC3E}">
        <p14:creationId xmlns:p14="http://schemas.microsoft.com/office/powerpoint/2010/main" val="2400314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E87DF-DA77-4319-8CD3-13399A806A37}"/>
              </a:ext>
            </a:extLst>
          </p:cNvPr>
          <p:cNvSpPr>
            <a:spLocks noGrp="1"/>
          </p:cNvSpPr>
          <p:nvPr>
            <p:ph type="title"/>
          </p:nvPr>
        </p:nvSpPr>
        <p:spPr>
          <a:xfrm>
            <a:off x="261764" y="266700"/>
            <a:ext cx="9601200" cy="1143000"/>
          </a:xfrm>
        </p:spPr>
        <p:txBody>
          <a:bodyPr>
            <a:normAutofit fontScale="90000"/>
          </a:bodyPr>
          <a:lstStyle/>
          <a:p>
            <a:r>
              <a:rPr lang="en-US" dirty="0"/>
              <a:t>MCM#6:</a:t>
            </a:r>
            <a:br>
              <a:rPr lang="en-US" dirty="0"/>
            </a:br>
            <a:r>
              <a:rPr lang="en-US" sz="3600" dirty="0"/>
              <a:t>Good Housekeeping and Pollution Prevention</a:t>
            </a:r>
          </a:p>
        </p:txBody>
      </p:sp>
      <p:pic>
        <p:nvPicPr>
          <p:cNvPr id="5" name="Picture 4">
            <a:extLst>
              <a:ext uri="{FF2B5EF4-FFF2-40B4-BE49-F238E27FC236}">
                <a16:creationId xmlns:a16="http://schemas.microsoft.com/office/drawing/2014/main" id="{D2697660-FA3D-4E19-9736-AE9166914E3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06288" y="-2763688"/>
            <a:ext cx="30292811" cy="10857907"/>
          </a:xfrm>
          <a:prstGeom prst="rect">
            <a:avLst/>
          </a:prstGeom>
          <a:effectLst>
            <a:outerShdw blurRad="50800" dist="444500" dir="2700000" algn="tl" rotWithShape="0">
              <a:prstClr val="black">
                <a:alpha val="40000"/>
              </a:prstClr>
            </a:outerShdw>
          </a:effectLst>
          <a:scene3d>
            <a:camera prst="isometricOffAxis1Top"/>
            <a:lightRig rig="threePt" dir="t"/>
          </a:scene3d>
        </p:spPr>
      </p:pic>
      <p:sp>
        <p:nvSpPr>
          <p:cNvPr id="6" name="TextBox 5">
            <a:extLst>
              <a:ext uri="{FF2B5EF4-FFF2-40B4-BE49-F238E27FC236}">
                <a16:creationId xmlns:a16="http://schemas.microsoft.com/office/drawing/2014/main" id="{98927309-C902-4DED-9B32-16D3F4E6623A}"/>
              </a:ext>
            </a:extLst>
          </p:cNvPr>
          <p:cNvSpPr txBox="1"/>
          <p:nvPr/>
        </p:nvSpPr>
        <p:spPr>
          <a:xfrm>
            <a:off x="-602332" y="1916832"/>
            <a:ext cx="9865096" cy="646331"/>
          </a:xfrm>
          <a:prstGeom prst="rect">
            <a:avLst/>
          </a:prstGeom>
          <a:noFill/>
          <a:scene3d>
            <a:camera prst="isometricOffAxis1Top"/>
            <a:lightRig rig="threePt" dir="t"/>
          </a:scene3d>
        </p:spPr>
        <p:txBody>
          <a:bodyPr wrap="square" rtlCol="0">
            <a:spAutoFit/>
          </a:bodyPr>
          <a:lstStyle/>
          <a:p>
            <a:r>
              <a:rPr lang="en-US" sz="3600" dirty="0">
                <a:latin typeface="Arial" panose="020B0604020202020204" pitchFamily="34" charset="0"/>
                <a:cs typeface="Arial" panose="020B0604020202020204" pitchFamily="34" charset="0"/>
              </a:rPr>
              <a:t>Anderson Park Standard Operating Procedure</a:t>
            </a:r>
          </a:p>
        </p:txBody>
      </p:sp>
    </p:spTree>
    <p:extLst>
      <p:ext uri="{BB962C8B-B14F-4D97-AF65-F5344CB8AC3E}">
        <p14:creationId xmlns:p14="http://schemas.microsoft.com/office/powerpoint/2010/main" val="40635065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38150" y="-762000"/>
            <a:ext cx="6712527" cy="8686800"/>
          </a:xfrm>
          <a:prstGeom prst="rect">
            <a:avLst/>
          </a:prstGeom>
        </p:spPr>
      </p:pic>
      <p:sp>
        <p:nvSpPr>
          <p:cNvPr id="2" name="Title 1"/>
          <p:cNvSpPr>
            <a:spLocks noGrp="1"/>
          </p:cNvSpPr>
          <p:nvPr>
            <p:ph type="title"/>
          </p:nvPr>
        </p:nvSpPr>
        <p:spPr>
          <a:xfrm>
            <a:off x="585800" y="512676"/>
            <a:ext cx="2880320" cy="2031478"/>
          </a:xfrm>
        </p:spPr>
        <p:txBody>
          <a:bodyPr>
            <a:normAutofit fontScale="90000"/>
          </a:bodyPr>
          <a:lstStyle/>
          <a:p>
            <a:r>
              <a:rPr lang="en-US" dirty="0"/>
              <a:t>Middlesex Township</a:t>
            </a:r>
            <a:br>
              <a:rPr lang="en-US" dirty="0"/>
            </a:br>
            <a:r>
              <a:rPr lang="en-US" dirty="0"/>
              <a:t>Urbanized Area</a:t>
            </a:r>
          </a:p>
        </p:txBody>
      </p:sp>
      <p:sp>
        <p:nvSpPr>
          <p:cNvPr id="5" name="5-Point Star 4"/>
          <p:cNvSpPr/>
          <p:nvPr/>
        </p:nvSpPr>
        <p:spPr>
          <a:xfrm>
            <a:off x="5503862" y="1640423"/>
            <a:ext cx="304800" cy="304800"/>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27812" y="2025134"/>
            <a:ext cx="1465786" cy="369332"/>
          </a:xfrm>
          <a:prstGeom prst="rect">
            <a:avLst/>
          </a:prstGeom>
          <a:solidFill>
            <a:schemeClr val="bg1"/>
          </a:solidFill>
          <a:ln>
            <a:solidFill>
              <a:schemeClr val="tx1"/>
            </a:solidFill>
          </a:ln>
        </p:spPr>
        <p:txBody>
          <a:bodyPr wrap="none" rtlCol="0">
            <a:spAutoFit/>
          </a:bodyPr>
          <a:lstStyle/>
          <a:p>
            <a:r>
              <a:rPr lang="en-US" dirty="0"/>
              <a:t>You are here</a:t>
            </a:r>
          </a:p>
        </p:txBody>
      </p:sp>
      <p:cxnSp>
        <p:nvCxnSpPr>
          <p:cNvPr id="8" name="Straight Arrow Connector 7"/>
          <p:cNvCxnSpPr>
            <a:endCxn id="5" idx="4"/>
          </p:cNvCxnSpPr>
          <p:nvPr/>
        </p:nvCxnSpPr>
        <p:spPr>
          <a:xfrm flipH="1" flipV="1">
            <a:off x="5808662" y="1756846"/>
            <a:ext cx="819150" cy="452954"/>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731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38150" y="-762000"/>
            <a:ext cx="6712527" cy="8686799"/>
          </a:xfrm>
          <a:prstGeom prst="rect">
            <a:avLst/>
          </a:prstGeom>
        </p:spPr>
      </p:pic>
      <p:sp>
        <p:nvSpPr>
          <p:cNvPr id="5" name="5-Point Star 4"/>
          <p:cNvSpPr/>
          <p:nvPr/>
        </p:nvSpPr>
        <p:spPr>
          <a:xfrm>
            <a:off x="5503862" y="1640423"/>
            <a:ext cx="304800" cy="304800"/>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27812" y="2025134"/>
            <a:ext cx="1465786" cy="369332"/>
          </a:xfrm>
          <a:prstGeom prst="rect">
            <a:avLst/>
          </a:prstGeom>
          <a:solidFill>
            <a:schemeClr val="bg1"/>
          </a:solidFill>
          <a:ln>
            <a:solidFill>
              <a:schemeClr val="tx1"/>
            </a:solidFill>
          </a:ln>
        </p:spPr>
        <p:txBody>
          <a:bodyPr wrap="none" rtlCol="0">
            <a:spAutoFit/>
          </a:bodyPr>
          <a:lstStyle/>
          <a:p>
            <a:r>
              <a:rPr lang="en-US" dirty="0"/>
              <a:t>You are here</a:t>
            </a:r>
          </a:p>
        </p:txBody>
      </p:sp>
      <p:cxnSp>
        <p:nvCxnSpPr>
          <p:cNvPr id="8" name="Straight Arrow Connector 7"/>
          <p:cNvCxnSpPr>
            <a:endCxn id="5" idx="4"/>
          </p:cNvCxnSpPr>
          <p:nvPr/>
        </p:nvCxnSpPr>
        <p:spPr>
          <a:xfrm flipH="1" flipV="1">
            <a:off x="5808662" y="1756846"/>
            <a:ext cx="819150" cy="452954"/>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78420" y="3048000"/>
            <a:ext cx="1814599" cy="369332"/>
          </a:xfrm>
          <a:prstGeom prst="rect">
            <a:avLst/>
          </a:prstGeom>
          <a:solidFill>
            <a:schemeClr val="bg1"/>
          </a:solidFill>
          <a:ln>
            <a:solidFill>
              <a:schemeClr val="tx1"/>
            </a:solidFill>
          </a:ln>
        </p:spPr>
        <p:txBody>
          <a:bodyPr wrap="none" rtlCol="0">
            <a:spAutoFit/>
          </a:bodyPr>
          <a:lstStyle/>
          <a:p>
            <a:r>
              <a:rPr lang="en-US" dirty="0"/>
              <a:t>Urbanized Area</a:t>
            </a:r>
          </a:p>
        </p:txBody>
      </p:sp>
      <p:sp>
        <p:nvSpPr>
          <p:cNvPr id="11" name="Title 1">
            <a:extLst>
              <a:ext uri="{FF2B5EF4-FFF2-40B4-BE49-F238E27FC236}">
                <a16:creationId xmlns:a16="http://schemas.microsoft.com/office/drawing/2014/main" id="{BD14EBF3-52C2-43A7-A6C2-AE653E6C3520}"/>
              </a:ext>
            </a:extLst>
          </p:cNvPr>
          <p:cNvSpPr>
            <a:spLocks noGrp="1"/>
          </p:cNvSpPr>
          <p:nvPr>
            <p:ph type="title"/>
          </p:nvPr>
        </p:nvSpPr>
        <p:spPr>
          <a:xfrm>
            <a:off x="585800" y="512676"/>
            <a:ext cx="2880320" cy="2031478"/>
          </a:xfrm>
        </p:spPr>
        <p:txBody>
          <a:bodyPr>
            <a:normAutofit fontScale="90000"/>
          </a:bodyPr>
          <a:lstStyle/>
          <a:p>
            <a:r>
              <a:rPr lang="en-US" dirty="0"/>
              <a:t>Middlesex Township</a:t>
            </a:r>
            <a:br>
              <a:rPr lang="en-US" dirty="0"/>
            </a:br>
            <a:r>
              <a:rPr lang="en-US" dirty="0"/>
              <a:t>Urbanized Area</a:t>
            </a:r>
          </a:p>
        </p:txBody>
      </p:sp>
    </p:spTree>
    <p:extLst>
      <p:ext uri="{BB962C8B-B14F-4D97-AF65-F5344CB8AC3E}">
        <p14:creationId xmlns:p14="http://schemas.microsoft.com/office/powerpoint/2010/main" val="1149469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7F5AF7-D39E-4F81-953D-5DE482B7662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38128" y="-570972"/>
            <a:ext cx="5386387" cy="7132320"/>
          </a:xfrm>
          <a:prstGeom prst="rect">
            <a:avLst/>
          </a:prstGeom>
        </p:spPr>
      </p:pic>
      <p:sp>
        <p:nvSpPr>
          <p:cNvPr id="5" name="5-Point Star 4"/>
          <p:cNvSpPr/>
          <p:nvPr/>
        </p:nvSpPr>
        <p:spPr>
          <a:xfrm>
            <a:off x="5503862" y="1640423"/>
            <a:ext cx="304800" cy="304800"/>
          </a:xfrm>
          <a:prstGeom prst="star5">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27812" y="2025134"/>
            <a:ext cx="1465786" cy="369332"/>
          </a:xfrm>
          <a:prstGeom prst="rect">
            <a:avLst/>
          </a:prstGeom>
          <a:solidFill>
            <a:schemeClr val="tx1"/>
          </a:solidFill>
          <a:ln>
            <a:solidFill>
              <a:schemeClr val="bg1"/>
            </a:solidFill>
          </a:ln>
        </p:spPr>
        <p:txBody>
          <a:bodyPr wrap="none" rtlCol="0">
            <a:spAutoFit/>
          </a:bodyPr>
          <a:lstStyle/>
          <a:p>
            <a:r>
              <a:rPr lang="en-US" dirty="0">
                <a:solidFill>
                  <a:schemeClr val="bg1"/>
                </a:solidFill>
              </a:rPr>
              <a:t>You are here</a:t>
            </a:r>
          </a:p>
        </p:txBody>
      </p:sp>
      <p:sp>
        <p:nvSpPr>
          <p:cNvPr id="7" name="TextBox 6"/>
          <p:cNvSpPr txBox="1"/>
          <p:nvPr/>
        </p:nvSpPr>
        <p:spPr>
          <a:xfrm>
            <a:off x="6627812" y="2025134"/>
            <a:ext cx="1725857" cy="369332"/>
          </a:xfrm>
          <a:prstGeom prst="rect">
            <a:avLst/>
          </a:prstGeom>
          <a:solidFill>
            <a:schemeClr val="bg1"/>
          </a:solidFill>
          <a:ln>
            <a:solidFill>
              <a:schemeClr val="tx1"/>
            </a:solidFill>
          </a:ln>
        </p:spPr>
        <p:txBody>
          <a:bodyPr wrap="none" rtlCol="0">
            <a:spAutoFit/>
          </a:bodyPr>
          <a:lstStyle/>
          <a:p>
            <a:r>
              <a:rPr lang="en-US" dirty="0"/>
              <a:t>Anderson Park</a:t>
            </a:r>
          </a:p>
        </p:txBody>
      </p:sp>
      <p:cxnSp>
        <p:nvCxnSpPr>
          <p:cNvPr id="9" name="Straight Arrow Connector 8"/>
          <p:cNvCxnSpPr>
            <a:cxnSpLocks/>
          </p:cNvCxnSpPr>
          <p:nvPr/>
        </p:nvCxnSpPr>
        <p:spPr>
          <a:xfrm flipH="1">
            <a:off x="5194312" y="2209800"/>
            <a:ext cx="1433500" cy="211930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5-Point Star 4">
            <a:extLst>
              <a:ext uri="{FF2B5EF4-FFF2-40B4-BE49-F238E27FC236}">
                <a16:creationId xmlns:a16="http://schemas.microsoft.com/office/drawing/2014/main" id="{95F59C39-6B96-4FF6-930D-46441B090788}"/>
              </a:ext>
            </a:extLst>
          </p:cNvPr>
          <p:cNvSpPr/>
          <p:nvPr/>
        </p:nvSpPr>
        <p:spPr>
          <a:xfrm>
            <a:off x="4969904" y="4248708"/>
            <a:ext cx="304800" cy="304800"/>
          </a:xfrm>
          <a:prstGeom prst="star5">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F482B1A8-17AB-43AC-981E-A694CDA06AD5}"/>
              </a:ext>
            </a:extLst>
          </p:cNvPr>
          <p:cNvSpPr txBox="1">
            <a:spLocks/>
          </p:cNvSpPr>
          <p:nvPr/>
        </p:nvSpPr>
        <p:spPr>
          <a:xfrm>
            <a:off x="585800" y="512676"/>
            <a:ext cx="2880320" cy="2031478"/>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a:lstStyle>
          <a:p>
            <a:r>
              <a:rPr lang="en-US" dirty="0"/>
              <a:t>Middlesex Township</a:t>
            </a:r>
            <a:br>
              <a:rPr lang="en-US" dirty="0"/>
            </a:br>
            <a:r>
              <a:rPr lang="en-US" dirty="0"/>
              <a:t>MS4</a:t>
            </a:r>
          </a:p>
          <a:p>
            <a:r>
              <a:rPr lang="en-US" dirty="0"/>
              <a:t>Area</a:t>
            </a:r>
          </a:p>
        </p:txBody>
      </p:sp>
      <p:graphicFrame>
        <p:nvGraphicFramePr>
          <p:cNvPr id="12" name="Table 13">
            <a:extLst>
              <a:ext uri="{FF2B5EF4-FFF2-40B4-BE49-F238E27FC236}">
                <a16:creationId xmlns:a16="http://schemas.microsoft.com/office/drawing/2014/main" id="{6329E37C-C344-48CC-BA71-E085AD9C7B65}"/>
              </a:ext>
            </a:extLst>
          </p:cNvPr>
          <p:cNvGraphicFramePr>
            <a:graphicFrameLocks noGrp="1"/>
          </p:cNvGraphicFramePr>
          <p:nvPr>
            <p:extLst>
              <p:ext uri="{D42A27DB-BD31-4B8C-83A1-F6EECF244321}">
                <p14:modId xmlns:p14="http://schemas.microsoft.com/office/powerpoint/2010/main" val="1929647910"/>
              </p:ext>
            </p:extLst>
          </p:nvPr>
        </p:nvGraphicFramePr>
        <p:xfrm>
          <a:off x="297768" y="3029508"/>
          <a:ext cx="3171937" cy="1310640"/>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180559392"/>
                    </a:ext>
                  </a:extLst>
                </a:gridCol>
                <a:gridCol w="2963657">
                  <a:extLst>
                    <a:ext uri="{9D8B030D-6E8A-4147-A177-3AD203B41FA5}">
                      <a16:colId xmlns:a16="http://schemas.microsoft.com/office/drawing/2014/main" val="1515738780"/>
                    </a:ext>
                  </a:extLst>
                </a:gridCol>
              </a:tblGrid>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Urbanized Area</a:t>
                      </a:r>
                    </a:p>
                  </a:txBody>
                  <a:tcPr/>
                </a:tc>
                <a:extLst>
                  <a:ext uri="{0D108BD9-81ED-4DB2-BD59-A6C34878D82A}">
                    <a16:rowId xmlns:a16="http://schemas.microsoft.com/office/drawing/2014/main" val="3479983059"/>
                  </a:ext>
                </a:extLst>
              </a:tr>
              <a:tr h="370840">
                <a:tc>
                  <a:txBody>
                    <a:bodyPr/>
                    <a:lstStyle/>
                    <a:p>
                      <a:r>
                        <a:rPr lang="en-US" sz="2000" dirty="0"/>
                        <a:t>+</a:t>
                      </a: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Contributory Drainage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0049458"/>
                  </a:ext>
                </a:extLst>
              </a:tr>
              <a:tr h="370840">
                <a:tc>
                  <a:txBody>
                    <a:bodyPr/>
                    <a:lstStyle/>
                    <a:p>
                      <a:endParaRPr lang="en-US" sz="2000"/>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FF0000"/>
                          </a:solidFill>
                          <a:latin typeface="Arial" panose="020B0604020202020204" pitchFamily="34" charset="0"/>
                          <a:cs typeface="Arial" panose="020B0604020202020204" pitchFamily="34" charset="0"/>
                        </a:rPr>
                        <a:t>Regulated MS4</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22780546"/>
                  </a:ext>
                </a:extLst>
              </a:tr>
            </a:tbl>
          </a:graphicData>
        </a:graphic>
      </p:graphicFrame>
      <p:sp>
        <p:nvSpPr>
          <p:cNvPr id="15" name="TextBox 14">
            <a:extLst>
              <a:ext uri="{FF2B5EF4-FFF2-40B4-BE49-F238E27FC236}">
                <a16:creationId xmlns:a16="http://schemas.microsoft.com/office/drawing/2014/main" id="{1A33F2B6-B5A8-4058-B9EC-58E72A903651}"/>
              </a:ext>
            </a:extLst>
          </p:cNvPr>
          <p:cNvSpPr txBox="1"/>
          <p:nvPr/>
        </p:nvSpPr>
        <p:spPr>
          <a:xfrm>
            <a:off x="8353669" y="2862820"/>
            <a:ext cx="2592275" cy="120032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t>Yellow Hatch Area is Contributing Drainage and expands the Regulated MS4 Area</a:t>
            </a:r>
          </a:p>
        </p:txBody>
      </p:sp>
    </p:spTree>
    <p:extLst>
      <p:ext uri="{BB962C8B-B14F-4D97-AF65-F5344CB8AC3E}">
        <p14:creationId xmlns:p14="http://schemas.microsoft.com/office/powerpoint/2010/main" val="19313321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800" y="404664"/>
            <a:ext cx="9601200" cy="1143000"/>
          </a:xfrm>
        </p:spPr>
        <p:txBody>
          <a:bodyPr/>
          <a:lstStyle/>
          <a:p>
            <a:r>
              <a:rPr lang="en-US" dirty="0"/>
              <a:t>Good Housekeeping Activities</a:t>
            </a:r>
          </a:p>
        </p:txBody>
      </p:sp>
      <p:sp>
        <p:nvSpPr>
          <p:cNvPr id="3" name="Content Placeholder 2"/>
          <p:cNvSpPr>
            <a:spLocks noGrp="1"/>
          </p:cNvSpPr>
          <p:nvPr>
            <p:ph sz="quarter" idx="13"/>
          </p:nvPr>
        </p:nvSpPr>
        <p:spPr>
          <a:xfrm>
            <a:off x="585800" y="1268760"/>
            <a:ext cx="4726300" cy="3914510"/>
          </a:xfrm>
        </p:spPr>
        <p:txBody>
          <a:bodyPr>
            <a:normAutofit/>
          </a:bodyPr>
          <a:lstStyle/>
          <a:p>
            <a:r>
              <a:rPr lang="en-US" dirty="0"/>
              <a:t>Manage litter</a:t>
            </a:r>
          </a:p>
          <a:p>
            <a:r>
              <a:rPr lang="en-US" dirty="0"/>
              <a:t>Collect pet waste</a:t>
            </a:r>
          </a:p>
          <a:p>
            <a:r>
              <a:rPr lang="en-US" dirty="0"/>
              <a:t>Close refuse and recycling container lids</a:t>
            </a:r>
          </a:p>
          <a:p>
            <a:r>
              <a:rPr lang="en-US" dirty="0"/>
              <a:t>Manage Vegetation;</a:t>
            </a:r>
          </a:p>
          <a:p>
            <a:pPr lvl="1"/>
            <a:r>
              <a:rPr lang="en-US" dirty="0"/>
              <a:t>Mowing</a:t>
            </a:r>
          </a:p>
          <a:p>
            <a:pPr lvl="1"/>
            <a:r>
              <a:rPr lang="en-US" dirty="0"/>
              <a:t>Leaf and Debris Clean up</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5220002" y="1124744"/>
            <a:ext cx="6383119" cy="4860540"/>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Users\jmolnar\AppData\Local\Microsoft\Windows\Temporary Internet Files\Content.IE5\AKJUCE7U\trash-1293929_960_720[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54088" y="4474976"/>
            <a:ext cx="2240324" cy="2240324"/>
          </a:xfrm>
          <a:prstGeom prst="rect">
            <a:avLst/>
          </a:prstGeom>
          <a:ln w="2286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153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1E18D-BD5B-4A2F-B052-CC1D60F00C7C}"/>
              </a:ext>
            </a:extLst>
          </p:cNvPr>
          <p:cNvSpPr>
            <a:spLocks noGrp="1"/>
          </p:cNvSpPr>
          <p:nvPr>
            <p:ph type="title"/>
          </p:nvPr>
        </p:nvSpPr>
        <p:spPr>
          <a:xfrm>
            <a:off x="1522414" y="368660"/>
            <a:ext cx="9601200" cy="1143000"/>
          </a:xfrm>
        </p:spPr>
        <p:txBody>
          <a:bodyPr anchor="t"/>
          <a:lstStyle/>
          <a:p>
            <a:r>
              <a:rPr lang="en-US" dirty="0"/>
              <a:t>What is Stormwater?</a:t>
            </a:r>
          </a:p>
        </p:txBody>
      </p:sp>
      <p:sp>
        <p:nvSpPr>
          <p:cNvPr id="4" name="Content Placeholder 3">
            <a:extLst>
              <a:ext uri="{FF2B5EF4-FFF2-40B4-BE49-F238E27FC236}">
                <a16:creationId xmlns:a16="http://schemas.microsoft.com/office/drawing/2014/main" id="{6990FB06-83A3-4643-A21B-3B0A5A7DDE9E}"/>
              </a:ext>
            </a:extLst>
          </p:cNvPr>
          <p:cNvSpPr>
            <a:spLocks noGrp="1"/>
          </p:cNvSpPr>
          <p:nvPr>
            <p:ph sz="half" idx="2"/>
          </p:nvPr>
        </p:nvSpPr>
        <p:spPr>
          <a:xfrm>
            <a:off x="7109591" y="1556792"/>
            <a:ext cx="4648201" cy="829118"/>
          </a:xfrm>
        </p:spPr>
        <p:txBody>
          <a:bodyPr/>
          <a:lstStyle/>
          <a:p>
            <a:pPr marL="0" indent="0">
              <a:buNone/>
            </a:pPr>
            <a:r>
              <a:rPr lang="en-US" dirty="0"/>
              <a:t>Rain &amp; Snow melt</a:t>
            </a:r>
          </a:p>
        </p:txBody>
      </p:sp>
      <p:pic>
        <p:nvPicPr>
          <p:cNvPr id="7" name="Content Placeholder 6">
            <a:extLst>
              <a:ext uri="{FF2B5EF4-FFF2-40B4-BE49-F238E27FC236}">
                <a16:creationId xmlns:a16="http://schemas.microsoft.com/office/drawing/2014/main" id="{76C1D23F-DF76-423A-88C7-6795CC4DB1D2}"/>
              </a:ext>
            </a:extLst>
          </p:cNvPr>
          <p:cNvPicPr>
            <a:picLocks noGrp="1" noChangeAspect="1"/>
          </p:cNvPicPr>
          <p:nvPr>
            <p:ph sz="half" idx="1"/>
          </p:nvPr>
        </p:nvPicPr>
        <p:blipFill>
          <a:blip r:embed="rId3">
            <a:extLst>
              <a:ext uri="{28A0092B-C50C-407E-A947-70E740481C1C}">
                <a14:useLocalDpi xmlns:a14="http://schemas.microsoft.com/office/drawing/2010/main"/>
              </a:ext>
            </a:extLst>
          </a:blip>
          <a:stretch>
            <a:fillRect/>
          </a:stretch>
        </p:blipFill>
        <p:spPr>
          <a:xfrm>
            <a:off x="4870276" y="2504695"/>
            <a:ext cx="6997438" cy="3934791"/>
          </a:xfr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86A37976-5EDA-444E-A921-65CA861979F9}"/>
              </a:ext>
            </a:extLst>
          </p:cNvPr>
          <p:cNvSpPr txBox="1"/>
          <p:nvPr/>
        </p:nvSpPr>
        <p:spPr>
          <a:xfrm>
            <a:off x="7399465" y="6193265"/>
            <a:ext cx="4068452" cy="246221"/>
          </a:xfrm>
          <a:prstGeom prst="rect">
            <a:avLst/>
          </a:prstGeom>
          <a:noFill/>
        </p:spPr>
        <p:txBody>
          <a:bodyPr wrap="square" rtlCol="0">
            <a:spAutoFit/>
          </a:bodyPr>
          <a:lstStyle/>
          <a:p>
            <a:r>
              <a:rPr lang="en-US" sz="1000" dirty="0"/>
              <a:t>https://blog.weatherops.com/hubfs/Brandon+snowmelt+flooding.jpg</a:t>
            </a:r>
          </a:p>
        </p:txBody>
      </p:sp>
      <p:pic>
        <p:nvPicPr>
          <p:cNvPr id="1028" name="Picture 4">
            <a:extLst>
              <a:ext uri="{FF2B5EF4-FFF2-40B4-BE49-F238E27FC236}">
                <a16:creationId xmlns:a16="http://schemas.microsoft.com/office/drawing/2014/main" id="{E81E679C-3C4D-4239-8345-E5B553BB5D1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5760" y="1026733"/>
            <a:ext cx="6577322" cy="36833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17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C735-5F0E-48C4-8505-4B4ADBBB1DF7}"/>
              </a:ext>
            </a:extLst>
          </p:cNvPr>
          <p:cNvSpPr>
            <a:spLocks noGrp="1"/>
          </p:cNvSpPr>
          <p:nvPr>
            <p:ph type="title"/>
          </p:nvPr>
        </p:nvSpPr>
        <p:spPr/>
        <p:txBody>
          <a:bodyPr/>
          <a:lstStyle/>
          <a:p>
            <a:r>
              <a:rPr lang="en-US" dirty="0"/>
              <a:t>Middlesex Achievements</a:t>
            </a:r>
          </a:p>
        </p:txBody>
      </p:sp>
      <p:sp>
        <p:nvSpPr>
          <p:cNvPr id="3" name="Text Placeholder 2">
            <a:extLst>
              <a:ext uri="{FF2B5EF4-FFF2-40B4-BE49-F238E27FC236}">
                <a16:creationId xmlns:a16="http://schemas.microsoft.com/office/drawing/2014/main" id="{1738A9FF-A384-4E15-B8F6-68E6459CA0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91832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90319-7E4B-49FC-82E5-43F61E373D0C}"/>
              </a:ext>
            </a:extLst>
          </p:cNvPr>
          <p:cNvSpPr>
            <a:spLocks noGrp="1"/>
          </p:cNvSpPr>
          <p:nvPr>
            <p:ph type="title"/>
          </p:nvPr>
        </p:nvSpPr>
        <p:spPr>
          <a:xfrm>
            <a:off x="1473832" y="266700"/>
            <a:ext cx="9601200" cy="1143000"/>
          </a:xfrm>
        </p:spPr>
        <p:txBody>
          <a:bodyPr/>
          <a:lstStyle/>
          <a:p>
            <a:r>
              <a:rPr lang="en-US" dirty="0"/>
              <a:t>2018 to 2019 Achievements</a:t>
            </a:r>
          </a:p>
        </p:txBody>
      </p:sp>
      <p:pic>
        <p:nvPicPr>
          <p:cNvPr id="4" name="Picture 3">
            <a:extLst>
              <a:ext uri="{FF2B5EF4-FFF2-40B4-BE49-F238E27FC236}">
                <a16:creationId xmlns:a16="http://schemas.microsoft.com/office/drawing/2014/main" id="{4E07B169-5EFF-46A6-A719-479F933E65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4532" y="1409700"/>
            <a:ext cx="4002792" cy="5214257"/>
          </a:xfrm>
          <a:prstGeom prst="rect">
            <a:avLst/>
          </a:prstGeom>
        </p:spPr>
      </p:pic>
      <p:graphicFrame>
        <p:nvGraphicFramePr>
          <p:cNvPr id="5" name="Diagram 4">
            <a:extLst>
              <a:ext uri="{FF2B5EF4-FFF2-40B4-BE49-F238E27FC236}">
                <a16:creationId xmlns:a16="http://schemas.microsoft.com/office/drawing/2014/main" id="{BE76178E-4A2A-45D8-922B-5DBF63B67F26}"/>
              </a:ext>
            </a:extLst>
          </p:cNvPr>
          <p:cNvGraphicFramePr/>
          <p:nvPr>
            <p:extLst>
              <p:ext uri="{D42A27DB-BD31-4B8C-83A1-F6EECF244321}">
                <p14:modId xmlns:p14="http://schemas.microsoft.com/office/powerpoint/2010/main" val="1522478201"/>
              </p:ext>
            </p:extLst>
          </p:nvPr>
        </p:nvGraphicFramePr>
        <p:xfrm>
          <a:off x="765820" y="1340768"/>
          <a:ext cx="6106746" cy="48769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035695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PSATs Fall 2019\Picture1.png">
            <a:extLst>
              <a:ext uri="{FF2B5EF4-FFF2-40B4-BE49-F238E27FC236}">
                <a16:creationId xmlns:a16="http://schemas.microsoft.com/office/drawing/2014/main" id="{F34D6986-11DF-4204-B7F5-864D00F65DB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43435" y="-5862"/>
            <a:ext cx="9482483" cy="6858000"/>
          </a:xfrm>
          <a:prstGeom prst="rect">
            <a:avLst/>
          </a:prstGeom>
          <a:noFill/>
          <a:ln>
            <a:noFill/>
          </a:ln>
        </p:spPr>
      </p:pic>
      <p:grpSp>
        <p:nvGrpSpPr>
          <p:cNvPr id="28" name="Group 27">
            <a:extLst>
              <a:ext uri="{FF2B5EF4-FFF2-40B4-BE49-F238E27FC236}">
                <a16:creationId xmlns:a16="http://schemas.microsoft.com/office/drawing/2014/main" id="{E4C54036-E3E6-4FF6-BB6E-614C8E9D51DC}"/>
              </a:ext>
            </a:extLst>
          </p:cNvPr>
          <p:cNvGrpSpPr/>
          <p:nvPr/>
        </p:nvGrpSpPr>
        <p:grpSpPr>
          <a:xfrm>
            <a:off x="0" y="2692849"/>
            <a:ext cx="11819048" cy="1245288"/>
            <a:chOff x="0" y="2692849"/>
            <a:chExt cx="11819048" cy="1245288"/>
          </a:xfrm>
        </p:grpSpPr>
        <p:sp>
          <p:nvSpPr>
            <p:cNvPr id="3" name="Rectangle: Rounded Corners 2">
              <a:extLst>
                <a:ext uri="{FF2B5EF4-FFF2-40B4-BE49-F238E27FC236}">
                  <a16:creationId xmlns:a16="http://schemas.microsoft.com/office/drawing/2014/main" id="{98570B7C-8104-4C28-AD26-ACB33688145E}"/>
                </a:ext>
              </a:extLst>
            </p:cNvPr>
            <p:cNvSpPr/>
            <p:nvPr/>
          </p:nvSpPr>
          <p:spPr>
            <a:xfrm>
              <a:off x="0" y="3434081"/>
              <a:ext cx="2232248" cy="504056"/>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Grey infrastructure</a:t>
              </a:r>
            </a:p>
          </p:txBody>
        </p:sp>
        <p:sp>
          <p:nvSpPr>
            <p:cNvPr id="5" name="Rectangle: Rounded Corners 4">
              <a:extLst>
                <a:ext uri="{FF2B5EF4-FFF2-40B4-BE49-F238E27FC236}">
                  <a16:creationId xmlns:a16="http://schemas.microsoft.com/office/drawing/2014/main" id="{2008225F-BEFA-4518-BB8B-82BD21E81087}"/>
                </a:ext>
              </a:extLst>
            </p:cNvPr>
            <p:cNvSpPr/>
            <p:nvPr/>
          </p:nvSpPr>
          <p:spPr>
            <a:xfrm>
              <a:off x="9586800" y="2692849"/>
              <a:ext cx="2232248" cy="504056"/>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Grey infrastructure</a:t>
              </a:r>
            </a:p>
          </p:txBody>
        </p:sp>
        <p:cxnSp>
          <p:nvCxnSpPr>
            <p:cNvPr id="7" name="Straight Arrow Connector 6">
              <a:extLst>
                <a:ext uri="{FF2B5EF4-FFF2-40B4-BE49-F238E27FC236}">
                  <a16:creationId xmlns:a16="http://schemas.microsoft.com/office/drawing/2014/main" id="{FA1BCB40-1077-4E46-ADCE-15A409F09576}"/>
                </a:ext>
              </a:extLst>
            </p:cNvPr>
            <p:cNvCxnSpPr>
              <a:stCxn id="3" idx="0"/>
            </p:cNvCxnSpPr>
            <p:nvPr/>
          </p:nvCxnSpPr>
          <p:spPr>
            <a:xfrm flipV="1">
              <a:off x="1116124" y="2692849"/>
              <a:ext cx="765820" cy="7412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3F44B88-CBCD-466B-913A-DE528E62E95F}"/>
                </a:ext>
              </a:extLst>
            </p:cNvPr>
            <p:cNvCxnSpPr>
              <a:stCxn id="5" idx="2"/>
            </p:cNvCxnSpPr>
            <p:nvPr/>
          </p:nvCxnSpPr>
          <p:spPr>
            <a:xfrm flipH="1">
              <a:off x="10126860" y="3196905"/>
              <a:ext cx="576064" cy="7412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10BD4C20-66E0-422C-BBAD-D31227A1D9A2}"/>
              </a:ext>
            </a:extLst>
          </p:cNvPr>
          <p:cNvGrpSpPr/>
          <p:nvPr/>
        </p:nvGrpSpPr>
        <p:grpSpPr>
          <a:xfrm>
            <a:off x="3826160" y="980728"/>
            <a:ext cx="4860540" cy="2082737"/>
            <a:chOff x="3826160" y="980728"/>
            <a:chExt cx="4860540" cy="2082737"/>
          </a:xfrm>
        </p:grpSpPr>
        <p:sp>
          <p:nvSpPr>
            <p:cNvPr id="2" name="Rectangle: Rounded Corners 1">
              <a:extLst>
                <a:ext uri="{FF2B5EF4-FFF2-40B4-BE49-F238E27FC236}">
                  <a16:creationId xmlns:a16="http://schemas.microsoft.com/office/drawing/2014/main" id="{8C9BB9B1-E576-471E-BB37-51F992686FA0}"/>
                </a:ext>
              </a:extLst>
            </p:cNvPr>
            <p:cNvSpPr/>
            <p:nvPr/>
          </p:nvSpPr>
          <p:spPr>
            <a:xfrm>
              <a:off x="4780266" y="980728"/>
              <a:ext cx="2628292" cy="68407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t>Green </a:t>
              </a:r>
              <a:r>
                <a:rPr lang="en-US" dirty="0"/>
                <a:t>Stormwater Infrastructure (GSI)</a:t>
              </a:r>
            </a:p>
          </p:txBody>
        </p:sp>
        <p:cxnSp>
          <p:nvCxnSpPr>
            <p:cNvPr id="17" name="Connector: Elbow 16">
              <a:extLst>
                <a:ext uri="{FF2B5EF4-FFF2-40B4-BE49-F238E27FC236}">
                  <a16:creationId xmlns:a16="http://schemas.microsoft.com/office/drawing/2014/main" id="{C43DDC68-0980-4BA1-8D2A-1D7A2FF26A5D}"/>
                </a:ext>
              </a:extLst>
            </p:cNvPr>
            <p:cNvCxnSpPr>
              <a:stCxn id="2" idx="1"/>
            </p:cNvCxnSpPr>
            <p:nvPr/>
          </p:nvCxnSpPr>
          <p:spPr>
            <a:xfrm rot="10800000" flipV="1">
              <a:off x="3826160" y="1322765"/>
              <a:ext cx="954106" cy="1622111"/>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2E1584D1-8E56-42EE-BE4D-3696A8B85C9B}"/>
                </a:ext>
              </a:extLst>
            </p:cNvPr>
            <p:cNvCxnSpPr>
              <a:stCxn id="2" idx="3"/>
            </p:cNvCxnSpPr>
            <p:nvPr/>
          </p:nvCxnSpPr>
          <p:spPr>
            <a:xfrm>
              <a:off x="7408558" y="1322766"/>
              <a:ext cx="1278142" cy="1740699"/>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918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918" y="400222"/>
            <a:ext cx="5777502" cy="1685387"/>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t>Open Vegetated Channels</a:t>
            </a:r>
            <a:endParaRPr lang="en-US" sz="2400" dirty="0">
              <a:latin typeface="Arial" panose="020B0604020202020204" pitchFamily="34" charset="0"/>
              <a:cs typeface="Arial" panose="020B0604020202020204" pitchFamily="34" charset="0"/>
            </a:endParaRPr>
          </a:p>
        </p:txBody>
      </p:sp>
      <p:pic>
        <p:nvPicPr>
          <p:cNvPr id="6147" name="Picture 3" descr="W:\Projects\2015 Projects and Proposals\R15-0426.001_Middlesex_MS4-Year1\2018-MarinerII_Grant\Photos\From Barry\PIC #24_Project_4-_w_CD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7488" y="1160748"/>
            <a:ext cx="6864762" cy="5148572"/>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6" name="Picture 2" descr="W:\Projects\2015 Projects and Proposals\R15-0426.001_Middlesex_MS4-Year1\2018-MarinerII_Grant\Photos\From Barry\PIC #24_Project_4.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0484" y="2183808"/>
            <a:ext cx="4644516" cy="3483387"/>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cxnSp>
        <p:nvCxnSpPr>
          <p:cNvPr id="26" name="Straight Arrow Connector 25"/>
          <p:cNvCxnSpPr/>
          <p:nvPr/>
        </p:nvCxnSpPr>
        <p:spPr>
          <a:xfrm>
            <a:off x="7871657" y="4272527"/>
            <a:ext cx="1715143" cy="135271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7871657" y="3763825"/>
            <a:ext cx="1172343" cy="508702"/>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770376" y="4087861"/>
            <a:ext cx="2175838" cy="369332"/>
          </a:xfrm>
          <a:prstGeom prst="rect">
            <a:avLst/>
          </a:prstGeom>
          <a:solidFill>
            <a:schemeClr val="bg1">
              <a:lumMod val="85000"/>
            </a:schemeClr>
          </a:solidFill>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solidFill>
                  <a:prstClr val="black"/>
                </a:solidFill>
                <a:latin typeface="Arial" panose="020B0604020202020204" pitchFamily="34" charset="0"/>
                <a:cs typeface="Arial" panose="020B0604020202020204" pitchFamily="34" charset="0"/>
              </a:rPr>
              <a:t>Check Dam (typ.)</a:t>
            </a:r>
          </a:p>
        </p:txBody>
      </p:sp>
      <p:sp>
        <p:nvSpPr>
          <p:cNvPr id="7" name="TextBox 6"/>
          <p:cNvSpPr txBox="1"/>
          <p:nvPr/>
        </p:nvSpPr>
        <p:spPr>
          <a:xfrm>
            <a:off x="960711" y="4997788"/>
            <a:ext cx="1080120" cy="369332"/>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b="1" cap="small" dirty="0">
                <a:solidFill>
                  <a:prstClr val="white"/>
                </a:solidFill>
                <a:latin typeface="Arial" panose="020B0604020202020204" pitchFamily="34" charset="0"/>
                <a:cs typeface="Arial" panose="020B0604020202020204" pitchFamily="34" charset="0"/>
              </a:rPr>
              <a:t>Before</a:t>
            </a:r>
            <a:r>
              <a:rPr lang="en-US" dirty="0">
                <a:solidFill>
                  <a:prstClr val="white"/>
                </a:solidFill>
              </a:rPr>
              <a:t> </a:t>
            </a:r>
          </a:p>
        </p:txBody>
      </p:sp>
      <p:sp>
        <p:nvSpPr>
          <p:cNvPr id="34" name="TextBox 33"/>
          <p:cNvSpPr txBox="1"/>
          <p:nvPr/>
        </p:nvSpPr>
        <p:spPr>
          <a:xfrm>
            <a:off x="6166420" y="5825075"/>
            <a:ext cx="1044116" cy="369332"/>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b="1" cap="small" dirty="0">
                <a:solidFill>
                  <a:prstClr val="white"/>
                </a:solidFill>
                <a:latin typeface="Arial" panose="020B0604020202020204" pitchFamily="34" charset="0"/>
                <a:cs typeface="Arial" panose="020B0604020202020204" pitchFamily="34" charset="0"/>
              </a:rPr>
              <a:t>After </a:t>
            </a:r>
            <a:r>
              <a:rPr lang="en-US" dirty="0">
                <a:solidFill>
                  <a:prstClr val="white"/>
                </a:solidFill>
              </a:rPr>
              <a:t> </a:t>
            </a:r>
          </a:p>
        </p:txBody>
      </p:sp>
      <p:sp>
        <p:nvSpPr>
          <p:cNvPr id="11" name="Content Placeholder 2">
            <a:extLst>
              <a:ext uri="{FF2B5EF4-FFF2-40B4-BE49-F238E27FC236}">
                <a16:creationId xmlns:a16="http://schemas.microsoft.com/office/drawing/2014/main" id="{B993A014-A8FC-434B-9560-99A186C2DA67}"/>
              </a:ext>
            </a:extLst>
          </p:cNvPr>
          <p:cNvSpPr txBox="1">
            <a:spLocks/>
          </p:cNvSpPr>
          <p:nvPr/>
        </p:nvSpPr>
        <p:spPr>
          <a:xfrm>
            <a:off x="4996290" y="1392965"/>
            <a:ext cx="2340260" cy="628825"/>
          </a:xfrm>
          <a:prstGeom prst="rect">
            <a:avLst/>
          </a:prstGeom>
          <a:ln w="38100" cap="flat" cmpd="sng" algn="ctr">
            <a:solidFill>
              <a:schemeClr val="accent2"/>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92500" lnSpcReduction="10000"/>
          </a:bodyPr>
          <a:lstStyle>
            <a:lvl1pPr marL="223838" indent="-223838" algn="l" defTabSz="914400" rtl="0" eaLnBrk="1" latinLnBrk="0" hangingPunct="1">
              <a:lnSpc>
                <a:spcPct val="90000"/>
              </a:lnSpc>
              <a:spcBef>
                <a:spcPts val="1800"/>
              </a:spcBef>
              <a:spcAft>
                <a:spcPts val="600"/>
              </a:spcAft>
              <a:buFont typeface="Arial" pitchFamily="34" charset="0"/>
              <a:buChar char="•"/>
              <a:defRPr sz="2000" kern="1200" baseline="0">
                <a:solidFill>
                  <a:schemeClr val="dk1"/>
                </a:solidFill>
                <a:latin typeface="Arial" panose="020B0604020202020204" pitchFamily="34" charset="0"/>
                <a:ea typeface="+mn-ea"/>
                <a:cs typeface="+mn-cs"/>
              </a:defRPr>
            </a:lvl1pPr>
            <a:lvl2pPr marL="502920" indent="-223838" algn="l" defTabSz="914400" rtl="0" eaLnBrk="1" latinLnBrk="0" hangingPunct="1">
              <a:lnSpc>
                <a:spcPct val="90000"/>
              </a:lnSpc>
              <a:spcBef>
                <a:spcPts val="800"/>
              </a:spcBef>
              <a:spcAft>
                <a:spcPts val="600"/>
              </a:spcAft>
              <a:buFont typeface="Arial" pitchFamily="34" charset="0"/>
              <a:buChar char="–"/>
              <a:defRPr sz="1800" kern="1200" baseline="0">
                <a:solidFill>
                  <a:schemeClr val="dk1"/>
                </a:solidFill>
                <a:latin typeface="Arial" panose="020B0604020202020204" pitchFamily="34" charset="0"/>
                <a:ea typeface="+mn-ea"/>
                <a:cs typeface="+mn-cs"/>
              </a:defRPr>
            </a:lvl2pPr>
            <a:lvl3pPr marL="741363" indent="-171450" algn="l" defTabSz="914400" rtl="0" eaLnBrk="1" latinLnBrk="0" hangingPunct="1">
              <a:lnSpc>
                <a:spcPct val="90000"/>
              </a:lnSpc>
              <a:spcBef>
                <a:spcPts val="600"/>
              </a:spcBef>
              <a:spcAft>
                <a:spcPts val="600"/>
              </a:spcAft>
              <a:buFont typeface="Arial" pitchFamily="34" charset="0"/>
              <a:buChar char="•"/>
              <a:defRPr sz="1600" kern="1200" baseline="0">
                <a:solidFill>
                  <a:schemeClr val="dk1"/>
                </a:solidFill>
                <a:latin typeface="Arial" panose="020B0604020202020204" pitchFamily="34" charset="0"/>
                <a:ea typeface="+mn-ea"/>
                <a:cs typeface="+mn-cs"/>
              </a:defRPr>
            </a:lvl3pPr>
            <a:lvl4pPr marL="1198563" indent="-284163"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4pPr>
            <a:lvl5pPr marL="1598613" indent="-338138"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9pPr>
          </a:lstStyle>
          <a:p>
            <a:pPr marL="0" indent="0" algn="ctr">
              <a:buFont typeface="Arial" pitchFamily="34" charset="0"/>
              <a:buNone/>
            </a:pPr>
            <a:r>
              <a:rPr lang="en-US" sz="2400" dirty="0">
                <a:solidFill>
                  <a:prstClr val="black"/>
                </a:solidFill>
              </a:rPr>
              <a:t>Various Locations</a:t>
            </a:r>
          </a:p>
        </p:txBody>
      </p:sp>
    </p:spTree>
    <p:extLst>
      <p:ext uri="{BB962C8B-B14F-4D97-AF65-F5344CB8AC3E}">
        <p14:creationId xmlns:p14="http://schemas.microsoft.com/office/powerpoint/2010/main" val="2168750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654252" y="1160748"/>
            <a:ext cx="7128792" cy="492379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Title 1">
            <a:extLst>
              <a:ext uri="{FF2B5EF4-FFF2-40B4-BE49-F238E27FC236}">
                <a16:creationId xmlns:a16="http://schemas.microsoft.com/office/drawing/2014/main" id="{C6E81E85-1C72-40A5-A91B-AB661134DC2C}"/>
              </a:ext>
            </a:extLst>
          </p:cNvPr>
          <p:cNvSpPr>
            <a:spLocks noGrp="1"/>
          </p:cNvSpPr>
          <p:nvPr>
            <p:ph type="title"/>
          </p:nvPr>
        </p:nvSpPr>
        <p:spPr>
          <a:xfrm>
            <a:off x="388918" y="400223"/>
            <a:ext cx="5777502" cy="1408598"/>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t>Treatment Train</a:t>
            </a:r>
            <a:br>
              <a:rPr lang="en-US" sz="2400" dirty="0"/>
            </a:br>
            <a:endParaRPr lang="en-US"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D6A1A5E-5059-4ACD-B15D-6B0D225DB6D8}"/>
              </a:ext>
            </a:extLst>
          </p:cNvPr>
          <p:cNvSpPr txBox="1"/>
          <p:nvPr/>
        </p:nvSpPr>
        <p:spPr>
          <a:xfrm>
            <a:off x="153752" y="2574151"/>
            <a:ext cx="5508612" cy="1384995"/>
          </a:xfrm>
          <a:prstGeom prst="rect">
            <a:avLst/>
          </a:prstGeom>
          <a:noFill/>
        </p:spPr>
        <p:txBody>
          <a:bodyPr wrap="square" rtlCol="0">
            <a:spAutoFit/>
          </a:bodyPr>
          <a:lstStyle/>
          <a:p>
            <a:pPr marL="225425"/>
            <a:r>
              <a:rPr lang="en-US" sz="2400" dirty="0">
                <a:latin typeface="Arial" panose="020B0604020202020204" pitchFamily="34" charset="0"/>
                <a:cs typeface="Arial" panose="020B0604020202020204" pitchFamily="34" charset="0"/>
              </a:rPr>
              <a:t>Open Vegetated Channel</a:t>
            </a:r>
          </a:p>
          <a:p>
            <a:pPr>
              <a:tabLst>
                <a:tab pos="4227513" algn="l"/>
              </a:tabLst>
            </a:pPr>
            <a:r>
              <a:rPr lang="en-US" sz="2400" u="sng" dirty="0">
                <a:latin typeface="Arial" panose="020B0604020202020204" pitchFamily="34" charset="0"/>
                <a:cs typeface="Arial" panose="020B0604020202020204" pitchFamily="34" charset="0"/>
              </a:rPr>
              <a:t>+ Plunge Pool	 </a:t>
            </a:r>
            <a:endParaRPr lang="en-US" sz="2400" dirty="0">
              <a:latin typeface="Arial" panose="020B0604020202020204" pitchFamily="34" charset="0"/>
              <a:cs typeface="Arial" panose="020B0604020202020204" pitchFamily="34" charset="0"/>
            </a:endParaRPr>
          </a:p>
          <a:p>
            <a:pPr marL="284163"/>
            <a:r>
              <a:rPr lang="en-US" sz="3600" b="1" dirty="0">
                <a:solidFill>
                  <a:srgbClr val="FF0000"/>
                </a:solidFill>
                <a:latin typeface="Arial" panose="020B0604020202020204" pitchFamily="34" charset="0"/>
                <a:cs typeface="Arial" panose="020B0604020202020204" pitchFamily="34" charset="0"/>
              </a:rPr>
              <a:t>Greater Reduction</a:t>
            </a:r>
          </a:p>
        </p:txBody>
      </p:sp>
      <p:sp>
        <p:nvSpPr>
          <p:cNvPr id="8" name="Content Placeholder 2">
            <a:extLst>
              <a:ext uri="{FF2B5EF4-FFF2-40B4-BE49-F238E27FC236}">
                <a16:creationId xmlns:a16="http://schemas.microsoft.com/office/drawing/2014/main" id="{859BF602-08B8-40F4-82DC-760B388F78D4}"/>
              </a:ext>
            </a:extLst>
          </p:cNvPr>
          <p:cNvSpPr txBox="1">
            <a:spLocks/>
          </p:cNvSpPr>
          <p:nvPr/>
        </p:nvSpPr>
        <p:spPr>
          <a:xfrm>
            <a:off x="4924282" y="1327593"/>
            <a:ext cx="2700300" cy="481228"/>
          </a:xfrm>
          <a:prstGeom prst="rect">
            <a:avLst/>
          </a:prstGeom>
          <a:ln w="38100" cap="flat" cmpd="sng" algn="ctr">
            <a:solidFill>
              <a:schemeClr val="accent2"/>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3838" indent="-223838" algn="l" defTabSz="914400" rtl="0" eaLnBrk="1" latinLnBrk="0" hangingPunct="1">
              <a:lnSpc>
                <a:spcPct val="90000"/>
              </a:lnSpc>
              <a:spcBef>
                <a:spcPts val="1800"/>
              </a:spcBef>
              <a:spcAft>
                <a:spcPts val="600"/>
              </a:spcAft>
              <a:buFont typeface="Arial" pitchFamily="34" charset="0"/>
              <a:buChar char="•"/>
              <a:defRPr sz="2000" kern="1200" baseline="0">
                <a:solidFill>
                  <a:schemeClr val="dk1"/>
                </a:solidFill>
                <a:latin typeface="Arial" panose="020B0604020202020204" pitchFamily="34" charset="0"/>
                <a:ea typeface="+mn-ea"/>
                <a:cs typeface="+mn-cs"/>
              </a:defRPr>
            </a:lvl1pPr>
            <a:lvl2pPr marL="502920" indent="-223838" algn="l" defTabSz="914400" rtl="0" eaLnBrk="1" latinLnBrk="0" hangingPunct="1">
              <a:lnSpc>
                <a:spcPct val="90000"/>
              </a:lnSpc>
              <a:spcBef>
                <a:spcPts val="800"/>
              </a:spcBef>
              <a:spcAft>
                <a:spcPts val="600"/>
              </a:spcAft>
              <a:buFont typeface="Arial" pitchFamily="34" charset="0"/>
              <a:buChar char="–"/>
              <a:defRPr sz="1800" kern="1200" baseline="0">
                <a:solidFill>
                  <a:schemeClr val="dk1"/>
                </a:solidFill>
                <a:latin typeface="Arial" panose="020B0604020202020204" pitchFamily="34" charset="0"/>
                <a:ea typeface="+mn-ea"/>
                <a:cs typeface="+mn-cs"/>
              </a:defRPr>
            </a:lvl2pPr>
            <a:lvl3pPr marL="741363" indent="-171450" algn="l" defTabSz="914400" rtl="0" eaLnBrk="1" latinLnBrk="0" hangingPunct="1">
              <a:lnSpc>
                <a:spcPct val="90000"/>
              </a:lnSpc>
              <a:spcBef>
                <a:spcPts val="600"/>
              </a:spcBef>
              <a:spcAft>
                <a:spcPts val="600"/>
              </a:spcAft>
              <a:buFont typeface="Arial" pitchFamily="34" charset="0"/>
              <a:buChar char="•"/>
              <a:defRPr sz="1600" kern="1200" baseline="0">
                <a:solidFill>
                  <a:schemeClr val="dk1"/>
                </a:solidFill>
                <a:latin typeface="Arial" panose="020B0604020202020204" pitchFamily="34" charset="0"/>
                <a:ea typeface="+mn-ea"/>
                <a:cs typeface="+mn-cs"/>
              </a:defRPr>
            </a:lvl3pPr>
            <a:lvl4pPr marL="1198563" indent="-284163"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4pPr>
            <a:lvl5pPr marL="1598613" indent="-338138"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9pPr>
          </a:lstStyle>
          <a:p>
            <a:pPr marL="0" indent="0" algn="ctr">
              <a:buFont typeface="Arial" pitchFamily="34" charset="0"/>
              <a:buNone/>
            </a:pPr>
            <a:r>
              <a:rPr lang="en-US" sz="2400" dirty="0">
                <a:solidFill>
                  <a:prstClr val="black"/>
                </a:solidFill>
              </a:rPr>
              <a:t>Appalachian Drive</a:t>
            </a:r>
          </a:p>
        </p:txBody>
      </p:sp>
    </p:spTree>
    <p:extLst>
      <p:ext uri="{BB962C8B-B14F-4D97-AF65-F5344CB8AC3E}">
        <p14:creationId xmlns:p14="http://schemas.microsoft.com/office/powerpoint/2010/main" val="3190696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W:\Projects\2015 Projects and Proposals\R15-0426.001_Middlesex_MS4-Year1\2018-MarinerII_Grant\Photos\From Barry\PIC #36_Project_7-w_RG.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22303" y="1016732"/>
            <a:ext cx="6972775" cy="5229581"/>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4" name="Picture 2" descr="W:\Projects\2015 Projects and Proposals\R15-0426.001_Middlesex_MS4-Year1\2018-MarinerII_Grant\Photos\From Barry\PIC #36_Project_7.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1804" y="2195508"/>
            <a:ext cx="4896544" cy="3672408"/>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1251874" y="5290499"/>
            <a:ext cx="1080120" cy="369332"/>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b="1" cap="small" dirty="0">
                <a:solidFill>
                  <a:prstClr val="white"/>
                </a:solidFill>
                <a:latin typeface="Arial" panose="020B0604020202020204" pitchFamily="34" charset="0"/>
                <a:cs typeface="Arial" panose="020B0604020202020204" pitchFamily="34" charset="0"/>
              </a:rPr>
              <a:t>Before</a:t>
            </a:r>
            <a:r>
              <a:rPr lang="en-US" dirty="0">
                <a:solidFill>
                  <a:prstClr val="white"/>
                </a:solidFill>
              </a:rPr>
              <a:t> </a:t>
            </a:r>
          </a:p>
        </p:txBody>
      </p:sp>
      <p:sp>
        <p:nvSpPr>
          <p:cNvPr id="12" name="TextBox 11"/>
          <p:cNvSpPr txBox="1"/>
          <p:nvPr/>
        </p:nvSpPr>
        <p:spPr>
          <a:xfrm>
            <a:off x="6382444" y="5659831"/>
            <a:ext cx="1044116" cy="369332"/>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b="1" cap="small" dirty="0">
                <a:solidFill>
                  <a:prstClr val="white"/>
                </a:solidFill>
                <a:latin typeface="Arial" panose="020B0604020202020204" pitchFamily="34" charset="0"/>
                <a:cs typeface="Arial" panose="020B0604020202020204" pitchFamily="34" charset="0"/>
              </a:rPr>
              <a:t>After </a:t>
            </a:r>
            <a:r>
              <a:rPr lang="en-US" dirty="0">
                <a:solidFill>
                  <a:prstClr val="white"/>
                </a:solidFill>
              </a:rPr>
              <a:t> </a:t>
            </a:r>
          </a:p>
        </p:txBody>
      </p:sp>
      <p:sp>
        <p:nvSpPr>
          <p:cNvPr id="13" name="Title 1">
            <a:extLst>
              <a:ext uri="{FF2B5EF4-FFF2-40B4-BE49-F238E27FC236}">
                <a16:creationId xmlns:a16="http://schemas.microsoft.com/office/drawing/2014/main" id="{CDCFD665-C92D-475E-ACCF-1BB64473E4CA}"/>
              </a:ext>
            </a:extLst>
          </p:cNvPr>
          <p:cNvSpPr>
            <a:spLocks noGrp="1"/>
          </p:cNvSpPr>
          <p:nvPr>
            <p:ph type="title"/>
          </p:nvPr>
        </p:nvSpPr>
        <p:spPr>
          <a:xfrm>
            <a:off x="388918" y="400223"/>
            <a:ext cx="5777502" cy="1408598"/>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t>Rain Garden</a:t>
            </a:r>
            <a:br>
              <a:rPr lang="en-US" sz="2400" dirty="0"/>
            </a:br>
            <a:endParaRPr lang="en-US" sz="2400" dirty="0">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5212314" y="1345964"/>
            <a:ext cx="2340260" cy="462857"/>
          </a:xfrm>
          <a:prstGeom prst="rect">
            <a:avLst/>
          </a:prstGeom>
          <a:ln w="38100" cap="flat" cmpd="sng" algn="ctr">
            <a:solidFill>
              <a:schemeClr val="accent2"/>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3838" indent="-223838" algn="l" defTabSz="914400" rtl="0" eaLnBrk="1" latinLnBrk="0" hangingPunct="1">
              <a:lnSpc>
                <a:spcPct val="90000"/>
              </a:lnSpc>
              <a:spcBef>
                <a:spcPts val="1800"/>
              </a:spcBef>
              <a:spcAft>
                <a:spcPts val="600"/>
              </a:spcAft>
              <a:buFont typeface="Arial" pitchFamily="34" charset="0"/>
              <a:buChar char="•"/>
              <a:defRPr sz="2000" kern="1200" baseline="0">
                <a:solidFill>
                  <a:schemeClr val="dk1"/>
                </a:solidFill>
                <a:latin typeface="Arial" panose="020B0604020202020204" pitchFamily="34" charset="0"/>
                <a:ea typeface="+mn-ea"/>
                <a:cs typeface="+mn-cs"/>
              </a:defRPr>
            </a:lvl1pPr>
            <a:lvl2pPr marL="502920" indent="-223838" algn="l" defTabSz="914400" rtl="0" eaLnBrk="1" latinLnBrk="0" hangingPunct="1">
              <a:lnSpc>
                <a:spcPct val="90000"/>
              </a:lnSpc>
              <a:spcBef>
                <a:spcPts val="800"/>
              </a:spcBef>
              <a:spcAft>
                <a:spcPts val="600"/>
              </a:spcAft>
              <a:buFont typeface="Arial" pitchFamily="34" charset="0"/>
              <a:buChar char="–"/>
              <a:defRPr sz="1800" kern="1200" baseline="0">
                <a:solidFill>
                  <a:schemeClr val="dk1"/>
                </a:solidFill>
                <a:latin typeface="Arial" panose="020B0604020202020204" pitchFamily="34" charset="0"/>
                <a:ea typeface="+mn-ea"/>
                <a:cs typeface="+mn-cs"/>
              </a:defRPr>
            </a:lvl2pPr>
            <a:lvl3pPr marL="741363" indent="-171450" algn="l" defTabSz="914400" rtl="0" eaLnBrk="1" latinLnBrk="0" hangingPunct="1">
              <a:lnSpc>
                <a:spcPct val="90000"/>
              </a:lnSpc>
              <a:spcBef>
                <a:spcPts val="600"/>
              </a:spcBef>
              <a:spcAft>
                <a:spcPts val="600"/>
              </a:spcAft>
              <a:buFont typeface="Arial" pitchFamily="34" charset="0"/>
              <a:buChar char="•"/>
              <a:defRPr sz="1600" kern="1200" baseline="0">
                <a:solidFill>
                  <a:schemeClr val="dk1"/>
                </a:solidFill>
                <a:latin typeface="Arial" panose="020B0604020202020204" pitchFamily="34" charset="0"/>
                <a:ea typeface="+mn-ea"/>
                <a:cs typeface="+mn-cs"/>
              </a:defRPr>
            </a:lvl3pPr>
            <a:lvl4pPr marL="1198563" indent="-284163"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4pPr>
            <a:lvl5pPr marL="1598613" indent="-338138"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9pPr>
          </a:lstStyle>
          <a:p>
            <a:pPr marL="0" indent="0" algn="ctr">
              <a:buFont typeface="Arial" pitchFamily="34" charset="0"/>
              <a:buNone/>
            </a:pPr>
            <a:r>
              <a:rPr lang="en-US" sz="2400" dirty="0">
                <a:solidFill>
                  <a:prstClr val="black"/>
                </a:solidFill>
              </a:rPr>
              <a:t>Anderson Park </a:t>
            </a:r>
          </a:p>
        </p:txBody>
      </p:sp>
    </p:spTree>
    <p:extLst>
      <p:ext uri="{BB962C8B-B14F-4D97-AF65-F5344CB8AC3E}">
        <p14:creationId xmlns:p14="http://schemas.microsoft.com/office/powerpoint/2010/main" val="3279285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68467" y="2924944"/>
            <a:ext cx="3187494" cy="1008112"/>
          </a:xfrm>
          <a:prstGeom prst="rect">
            <a:avLst/>
          </a:prstGeom>
          <a:ln w="38100" cap="flat" cmpd="sng" algn="ctr">
            <a:solidFill>
              <a:schemeClr val="accent2"/>
            </a:solidFill>
            <a:prstDash val="solid"/>
          </a:ln>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223838" indent="-223838" algn="l" defTabSz="914400" rtl="0" eaLnBrk="1" latinLnBrk="0" hangingPunct="1">
              <a:lnSpc>
                <a:spcPct val="90000"/>
              </a:lnSpc>
              <a:spcBef>
                <a:spcPts val="1800"/>
              </a:spcBef>
              <a:spcAft>
                <a:spcPts val="600"/>
              </a:spcAft>
              <a:buFont typeface="Arial" pitchFamily="34" charset="0"/>
              <a:buChar char="•"/>
              <a:defRPr sz="2000" kern="1200" baseline="0">
                <a:solidFill>
                  <a:schemeClr val="dk1"/>
                </a:solidFill>
                <a:latin typeface="Arial" panose="020B0604020202020204" pitchFamily="34" charset="0"/>
                <a:ea typeface="+mn-ea"/>
                <a:cs typeface="+mn-cs"/>
              </a:defRPr>
            </a:lvl1pPr>
            <a:lvl2pPr marL="502920" indent="-223838" algn="l" defTabSz="914400" rtl="0" eaLnBrk="1" latinLnBrk="0" hangingPunct="1">
              <a:lnSpc>
                <a:spcPct val="90000"/>
              </a:lnSpc>
              <a:spcBef>
                <a:spcPts val="800"/>
              </a:spcBef>
              <a:spcAft>
                <a:spcPts val="600"/>
              </a:spcAft>
              <a:buFont typeface="Arial" pitchFamily="34" charset="0"/>
              <a:buChar char="–"/>
              <a:defRPr sz="1800" kern="1200" baseline="0">
                <a:solidFill>
                  <a:schemeClr val="dk1"/>
                </a:solidFill>
                <a:latin typeface="Arial" panose="020B0604020202020204" pitchFamily="34" charset="0"/>
                <a:ea typeface="+mn-ea"/>
                <a:cs typeface="+mn-cs"/>
              </a:defRPr>
            </a:lvl2pPr>
            <a:lvl3pPr marL="741363" indent="-171450" algn="l" defTabSz="914400" rtl="0" eaLnBrk="1" latinLnBrk="0" hangingPunct="1">
              <a:lnSpc>
                <a:spcPct val="90000"/>
              </a:lnSpc>
              <a:spcBef>
                <a:spcPts val="600"/>
              </a:spcBef>
              <a:spcAft>
                <a:spcPts val="600"/>
              </a:spcAft>
              <a:buFont typeface="Arial" pitchFamily="34" charset="0"/>
              <a:buChar char="•"/>
              <a:defRPr sz="1600" kern="1200" baseline="0">
                <a:solidFill>
                  <a:schemeClr val="dk1"/>
                </a:solidFill>
                <a:latin typeface="Arial" panose="020B0604020202020204" pitchFamily="34" charset="0"/>
                <a:ea typeface="+mn-ea"/>
                <a:cs typeface="+mn-cs"/>
              </a:defRPr>
            </a:lvl3pPr>
            <a:lvl4pPr marL="1198563" indent="-284163"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4pPr>
            <a:lvl5pPr marL="1598613" indent="-338138" algn="l" defTabSz="914400" rtl="0" eaLnBrk="1" latinLnBrk="0" hangingPunct="1">
              <a:lnSpc>
                <a:spcPct val="90000"/>
              </a:lnSpc>
              <a:spcBef>
                <a:spcPts val="600"/>
              </a:spcBef>
              <a:spcAft>
                <a:spcPts val="600"/>
              </a:spcAft>
              <a:buFont typeface="Arial" pitchFamily="34" charset="0"/>
              <a:buChar char="•"/>
              <a:defRPr sz="1400" i="1" kern="1200" baseline="0">
                <a:solidFill>
                  <a:schemeClr val="dk1"/>
                </a:solidFill>
                <a:latin typeface="Arial" panose="020B0604020202020204" pitchFamily="34" charset="0"/>
                <a:ea typeface="Roboto Light" panose="02000000000000000000" pitchFamily="2" charset="0"/>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dk1"/>
                </a:solidFill>
                <a:latin typeface="+mn-lt"/>
                <a:ea typeface="+mn-ea"/>
                <a:cs typeface="+mn-cs"/>
              </a:defRPr>
            </a:lvl9pPr>
          </a:lstStyle>
          <a:p>
            <a:pPr marL="0" indent="0" algn="ctr">
              <a:spcBef>
                <a:spcPts val="0"/>
              </a:spcBef>
              <a:spcAft>
                <a:spcPts val="0"/>
              </a:spcAft>
              <a:buFont typeface="Arial" pitchFamily="34" charset="0"/>
              <a:buNone/>
            </a:pPr>
            <a:r>
              <a:rPr lang="en-US" dirty="0">
                <a:solidFill>
                  <a:prstClr val="black"/>
                </a:solidFill>
              </a:rPr>
              <a:t>Northwest of Wolf’s Bridge</a:t>
            </a:r>
          </a:p>
          <a:p>
            <a:pPr marL="0" indent="0" algn="ctr">
              <a:spcBef>
                <a:spcPts val="0"/>
              </a:spcBef>
              <a:spcAft>
                <a:spcPts val="0"/>
              </a:spcAft>
              <a:buFont typeface="Arial" pitchFamily="34" charset="0"/>
              <a:buNone/>
            </a:pPr>
            <a:r>
              <a:rPr lang="en-US" dirty="0">
                <a:solidFill>
                  <a:prstClr val="black"/>
                </a:solidFill>
              </a:rPr>
              <a:t>and</a:t>
            </a:r>
          </a:p>
          <a:p>
            <a:pPr marL="0" indent="0" algn="ctr">
              <a:spcBef>
                <a:spcPts val="0"/>
              </a:spcBef>
              <a:spcAft>
                <a:spcPts val="0"/>
              </a:spcAft>
              <a:buFont typeface="Arial" pitchFamily="34" charset="0"/>
              <a:buNone/>
            </a:pPr>
            <a:r>
              <a:rPr lang="en-US" dirty="0">
                <a:solidFill>
                  <a:prstClr val="black"/>
                </a:solidFill>
              </a:rPr>
              <a:t>West Middlesex Roads</a:t>
            </a:r>
          </a:p>
        </p:txBody>
      </p:sp>
      <p:pic>
        <p:nvPicPr>
          <p:cNvPr id="921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02224" y="1052736"/>
            <a:ext cx="7218134" cy="5228174"/>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9" name="Title 1">
            <a:extLst>
              <a:ext uri="{FF2B5EF4-FFF2-40B4-BE49-F238E27FC236}">
                <a16:creationId xmlns:a16="http://schemas.microsoft.com/office/drawing/2014/main" id="{720330C2-86E1-4E2D-A926-23DB11F27EFE}"/>
              </a:ext>
            </a:extLst>
          </p:cNvPr>
          <p:cNvSpPr>
            <a:spLocks noGrp="1"/>
          </p:cNvSpPr>
          <p:nvPr>
            <p:ph type="title"/>
          </p:nvPr>
        </p:nvSpPr>
        <p:spPr>
          <a:xfrm>
            <a:off x="388918" y="400222"/>
            <a:ext cx="5777502" cy="1685387"/>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solidFill>
                  <a:prstClr val="black"/>
                </a:solidFill>
              </a:rPr>
              <a:t>Stream Restoration/</a:t>
            </a:r>
            <a:br>
              <a:rPr lang="en-US" sz="2400" dirty="0">
                <a:solidFill>
                  <a:prstClr val="black"/>
                </a:solidFill>
              </a:rPr>
            </a:br>
            <a:r>
              <a:rPr lang="en-US" sz="2400" dirty="0">
                <a:solidFill>
                  <a:prstClr val="black"/>
                </a:solidFill>
              </a:rPr>
              <a:t>Stabilization Project</a:t>
            </a:r>
            <a:br>
              <a:rPr lang="en-US" sz="2400" dirty="0">
                <a:solidFill>
                  <a:prstClr val="black"/>
                </a:solidFill>
              </a:rPr>
            </a:b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74793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936FE043-2B0B-4355-BC58-ED95DB70D84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82344" y="993850"/>
            <a:ext cx="6230349" cy="4672762"/>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242"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5780" y="1988840"/>
            <a:ext cx="5328592" cy="3996444"/>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Title 1">
            <a:extLst>
              <a:ext uri="{FF2B5EF4-FFF2-40B4-BE49-F238E27FC236}">
                <a16:creationId xmlns:a16="http://schemas.microsoft.com/office/drawing/2014/main" id="{220AEF22-5095-4AC8-8E88-AC52583A133B}"/>
              </a:ext>
            </a:extLst>
          </p:cNvPr>
          <p:cNvSpPr>
            <a:spLocks noGrp="1"/>
          </p:cNvSpPr>
          <p:nvPr>
            <p:ph type="title"/>
          </p:nvPr>
        </p:nvSpPr>
        <p:spPr>
          <a:xfrm>
            <a:off x="388918" y="400222"/>
            <a:ext cx="5777502" cy="1685387"/>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solidFill>
                  <a:prstClr val="black"/>
                </a:solidFill>
              </a:rPr>
              <a:t>Stream Restoration/</a:t>
            </a:r>
            <a:br>
              <a:rPr lang="en-US" sz="2400" dirty="0">
                <a:solidFill>
                  <a:prstClr val="black"/>
                </a:solidFill>
              </a:rPr>
            </a:br>
            <a:r>
              <a:rPr lang="en-US" sz="2400" dirty="0">
                <a:solidFill>
                  <a:prstClr val="black"/>
                </a:solidFill>
              </a:rPr>
              <a:t>Stabilization Project</a:t>
            </a:r>
            <a:br>
              <a:rPr lang="en-US" sz="2400" dirty="0">
                <a:solidFill>
                  <a:prstClr val="black"/>
                </a:solidFill>
              </a:rPr>
            </a:br>
            <a:endParaRPr lang="en-US"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11A1D9A-55AB-42D9-87A6-38CA4FCF1371}"/>
              </a:ext>
            </a:extLst>
          </p:cNvPr>
          <p:cNvSpPr txBox="1"/>
          <p:nvPr/>
        </p:nvSpPr>
        <p:spPr>
          <a:xfrm>
            <a:off x="4319722" y="3722396"/>
            <a:ext cx="1594670" cy="369332"/>
          </a:xfrm>
          <a:prstGeom prst="rect">
            <a:avLst/>
          </a:prstGeom>
          <a:solidFill>
            <a:schemeClr val="bg1"/>
          </a:solidFill>
          <a:ln>
            <a:solidFill>
              <a:schemeClr val="tx1"/>
            </a:solidFill>
          </a:ln>
        </p:spPr>
        <p:txBody>
          <a:bodyPr wrap="square" rtlCol="0">
            <a:spAutoFit/>
          </a:bodyPr>
          <a:lstStyle/>
          <a:p>
            <a:r>
              <a:rPr lang="en-US" dirty="0"/>
              <a:t>Buried Bottle</a:t>
            </a:r>
          </a:p>
        </p:txBody>
      </p:sp>
      <p:sp>
        <p:nvSpPr>
          <p:cNvPr id="11" name="TextBox 10">
            <a:extLst>
              <a:ext uri="{FF2B5EF4-FFF2-40B4-BE49-F238E27FC236}">
                <a16:creationId xmlns:a16="http://schemas.microsoft.com/office/drawing/2014/main" id="{E7D2C2B4-BB81-4E31-B428-2C5381965305}"/>
              </a:ext>
            </a:extLst>
          </p:cNvPr>
          <p:cNvSpPr txBox="1"/>
          <p:nvPr/>
        </p:nvSpPr>
        <p:spPr>
          <a:xfrm>
            <a:off x="10216093" y="2276872"/>
            <a:ext cx="1594670" cy="369332"/>
          </a:xfrm>
          <a:prstGeom prst="rect">
            <a:avLst/>
          </a:prstGeom>
          <a:solidFill>
            <a:schemeClr val="bg1"/>
          </a:solidFill>
          <a:ln>
            <a:solidFill>
              <a:schemeClr val="tx1"/>
            </a:solidFill>
          </a:ln>
        </p:spPr>
        <p:txBody>
          <a:bodyPr wrap="square" rtlCol="0">
            <a:spAutoFit/>
          </a:bodyPr>
          <a:lstStyle/>
          <a:p>
            <a:r>
              <a:rPr lang="en-US" dirty="0"/>
              <a:t>Debris Dam</a:t>
            </a:r>
          </a:p>
        </p:txBody>
      </p:sp>
    </p:spTree>
    <p:extLst>
      <p:ext uri="{BB962C8B-B14F-4D97-AF65-F5344CB8AC3E}">
        <p14:creationId xmlns:p14="http://schemas.microsoft.com/office/powerpoint/2010/main" val="209080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54254" y="979581"/>
            <a:ext cx="7056784" cy="5292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1267"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6015" y="2024844"/>
            <a:ext cx="4556269" cy="3495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Title 1">
            <a:extLst>
              <a:ext uri="{FF2B5EF4-FFF2-40B4-BE49-F238E27FC236}">
                <a16:creationId xmlns:a16="http://schemas.microsoft.com/office/drawing/2014/main" id="{70A1B8AE-5C72-469F-A5C1-EE1C26733E9A}"/>
              </a:ext>
            </a:extLst>
          </p:cNvPr>
          <p:cNvSpPr>
            <a:spLocks noGrp="1"/>
          </p:cNvSpPr>
          <p:nvPr>
            <p:ph type="title"/>
          </p:nvPr>
        </p:nvSpPr>
        <p:spPr>
          <a:xfrm>
            <a:off x="388918" y="400222"/>
            <a:ext cx="5777502" cy="1685387"/>
          </a:xfrm>
        </p:spPr>
        <p:txBody>
          <a:bodyPr>
            <a:normAutofit/>
          </a:bodyPr>
          <a:lstStyle/>
          <a:p>
            <a:r>
              <a:rPr lang="en-US" sz="3800" dirty="0">
                <a:latin typeface="Arial" panose="020B0604020202020204" pitchFamily="34" charset="0"/>
                <a:cs typeface="Arial" panose="020B0604020202020204" pitchFamily="34" charset="0"/>
              </a:rPr>
              <a:t>Proposed PRP </a:t>
            </a:r>
            <a:r>
              <a:rPr lang="en-US" sz="3800" dirty="0"/>
              <a:t>Projects</a:t>
            </a:r>
            <a:br>
              <a:rPr lang="en-US" sz="3800" dirty="0"/>
            </a:br>
            <a:r>
              <a:rPr lang="en-US" sz="2400" dirty="0">
                <a:solidFill>
                  <a:prstClr val="black"/>
                </a:solidFill>
              </a:rPr>
              <a:t>Stream Restoration/</a:t>
            </a:r>
            <a:br>
              <a:rPr lang="en-US" sz="2400" dirty="0">
                <a:solidFill>
                  <a:prstClr val="black"/>
                </a:solidFill>
              </a:rPr>
            </a:br>
            <a:r>
              <a:rPr lang="en-US" sz="2400" dirty="0">
                <a:solidFill>
                  <a:prstClr val="black"/>
                </a:solidFill>
              </a:rPr>
              <a:t>Stabilization Project</a:t>
            </a:r>
            <a:br>
              <a:rPr lang="en-US" sz="2400" dirty="0">
                <a:solidFill>
                  <a:prstClr val="black"/>
                </a:solidFill>
              </a:rPr>
            </a:b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656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25B6C7-45F7-40A7-A85B-90B582F5DE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8980" y="985838"/>
            <a:ext cx="7072056" cy="5304042"/>
          </a:xfrm>
          <a:prstGeom prst="rect">
            <a:avLst/>
          </a:prstGeom>
          <a:ln w="9525">
            <a:solidFill>
              <a:schemeClr val="tx1"/>
            </a:solidFill>
          </a:ln>
        </p:spPr>
      </p:pic>
      <p:pic>
        <p:nvPicPr>
          <p:cNvPr id="1126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782996" y="1296998"/>
            <a:ext cx="6395065" cy="5120334"/>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 name="Picture 4">
            <a:extLst>
              <a:ext uri="{FF2B5EF4-FFF2-40B4-BE49-F238E27FC236}">
                <a16:creationId xmlns:a16="http://schemas.microsoft.com/office/drawing/2014/main" id="{8140BFEC-D700-441F-A13E-CA9B1347B47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56637" y="1058024"/>
            <a:ext cx="7282292" cy="546732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Title 1">
            <a:extLst>
              <a:ext uri="{FF2B5EF4-FFF2-40B4-BE49-F238E27FC236}">
                <a16:creationId xmlns:a16="http://schemas.microsoft.com/office/drawing/2014/main" id="{1E6F9E03-BAF4-4B29-B8FE-520FE300EF11}"/>
              </a:ext>
            </a:extLst>
          </p:cNvPr>
          <p:cNvSpPr txBox="1">
            <a:spLocks/>
          </p:cNvSpPr>
          <p:nvPr/>
        </p:nvSpPr>
        <p:spPr>
          <a:xfrm>
            <a:off x="388918" y="400222"/>
            <a:ext cx="5777502" cy="16853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1" kern="1200" baseline="0">
                <a:solidFill>
                  <a:schemeClr val="tx1"/>
                </a:solidFill>
                <a:latin typeface="Arial" panose="020B0604020202020204" pitchFamily="34" charset="0"/>
                <a:ea typeface="+mj-ea"/>
                <a:cs typeface="Arial" panose="020B0604020202020204" pitchFamily="34" charset="0"/>
              </a:defRPr>
            </a:lvl1pPr>
          </a:lstStyle>
          <a:p>
            <a:r>
              <a:rPr lang="en-US" sz="3800"/>
              <a:t>Proposed PRP Projects</a:t>
            </a:r>
            <a:br>
              <a:rPr lang="en-US" sz="3800"/>
            </a:br>
            <a:r>
              <a:rPr lang="en-US" sz="2400">
                <a:solidFill>
                  <a:prstClr val="black"/>
                </a:solidFill>
              </a:rPr>
              <a:t>Stream Restoration/</a:t>
            </a:r>
            <a:br>
              <a:rPr lang="en-US" sz="2400">
                <a:solidFill>
                  <a:prstClr val="black"/>
                </a:solidFill>
              </a:rPr>
            </a:br>
            <a:r>
              <a:rPr lang="en-US" sz="2400">
                <a:solidFill>
                  <a:prstClr val="black"/>
                </a:solidFill>
              </a:rPr>
              <a:t>Stabilization Project</a:t>
            </a:r>
            <a:br>
              <a:rPr lang="en-US" sz="2400">
                <a:solidFill>
                  <a:prstClr val="black"/>
                </a:solidFill>
              </a:rPr>
            </a:br>
            <a:endParaRPr lang="en-US" sz="2400" dirty="0"/>
          </a:p>
        </p:txBody>
      </p:sp>
    </p:spTree>
    <p:extLst>
      <p:ext uri="{BB962C8B-B14F-4D97-AF65-F5344CB8AC3E}">
        <p14:creationId xmlns:p14="http://schemas.microsoft.com/office/powerpoint/2010/main" val="88401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500"/>
                                        <p:tgtEl>
                                          <p:spTgt spid="11268"/>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xit" presetSubtype="0" fill="hold" nodeType="withEffect">
                                  <p:stCondLst>
                                    <p:cond delay="0"/>
                                  </p:stCondLst>
                                  <p:childTnLst>
                                    <p:animEffect transition="out" filter="fade">
                                      <p:cBhvr>
                                        <p:cTn id="17" dur="500"/>
                                        <p:tgtEl>
                                          <p:spTgt spid="11268"/>
                                        </p:tgtEl>
                                      </p:cBhvr>
                                    </p:animEffect>
                                    <p:set>
                                      <p:cBhvr>
                                        <p:cTn id="18" dur="1" fill="hold">
                                          <p:stCondLst>
                                            <p:cond delay="499"/>
                                          </p:stCondLst>
                                        </p:cTn>
                                        <p:tgtEl>
                                          <p:spTgt spid="112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5EE3-8CA1-4ADA-B5B2-BB1375803BA6}"/>
              </a:ext>
            </a:extLst>
          </p:cNvPr>
          <p:cNvSpPr>
            <a:spLocks noGrp="1"/>
          </p:cNvSpPr>
          <p:nvPr>
            <p:ph type="title"/>
          </p:nvPr>
        </p:nvSpPr>
        <p:spPr/>
        <p:txBody>
          <a:bodyPr/>
          <a:lstStyle/>
          <a:p>
            <a:r>
              <a:rPr lang="en-US" dirty="0"/>
              <a:t>So…What is Stormwater </a:t>
            </a:r>
            <a:r>
              <a:rPr lang="en-US" dirty="0">
                <a:solidFill>
                  <a:srgbClr val="FF0000"/>
                </a:solidFill>
              </a:rPr>
              <a:t>Runoff</a:t>
            </a:r>
            <a:r>
              <a:rPr lang="en-US" dirty="0"/>
              <a:t>?</a:t>
            </a:r>
          </a:p>
        </p:txBody>
      </p:sp>
      <p:pic>
        <p:nvPicPr>
          <p:cNvPr id="5" name="Picture 12" descr="steep slope forest floor">
            <a:extLst>
              <a:ext uri="{FF2B5EF4-FFF2-40B4-BE49-F238E27FC236}">
                <a16:creationId xmlns:a16="http://schemas.microsoft.com/office/drawing/2014/main" id="{4ECBF874-0B2F-42C1-917F-7541F93E4A93}"/>
              </a:ext>
            </a:extLst>
          </p:cNvPr>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bwMode="auto">
          <a:xfrm>
            <a:off x="361724" y="1556792"/>
            <a:ext cx="5480776" cy="4368904"/>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pic>
        <p:nvPicPr>
          <p:cNvPr id="6" name="Picture 13" descr="Calif Forest Floor">
            <a:extLst>
              <a:ext uri="{FF2B5EF4-FFF2-40B4-BE49-F238E27FC236}">
                <a16:creationId xmlns:a16="http://schemas.microsoft.com/office/drawing/2014/main" id="{1CC0313B-0B93-4424-AFE7-B8FE6B154D1A}"/>
              </a:ext>
            </a:extLst>
          </p:cNvPr>
          <p:cNvPicPr>
            <a:picLocks noGrp="1" noChangeAspect="1" noChangeArrowheads="1"/>
          </p:cNvPicPr>
          <p:nvPr>
            <p:ph sz="half" idx="2"/>
          </p:nvPr>
        </p:nvPicPr>
        <p:blipFill>
          <a:blip r:embed="rId4">
            <a:extLst>
              <a:ext uri="{28A0092B-C50C-407E-A947-70E740481C1C}">
                <a14:useLocalDpi xmlns:a14="http://schemas.microsoft.com/office/drawing/2010/main"/>
              </a:ext>
            </a:extLst>
          </a:blip>
          <a:srcRect/>
          <a:stretch>
            <a:fillRect/>
          </a:stretch>
        </p:blipFill>
        <p:spPr bwMode="auto">
          <a:xfrm>
            <a:off x="6130984" y="1556792"/>
            <a:ext cx="5825205" cy="4368904"/>
          </a:xfrm>
          <a:prstGeom prst="rect">
            <a:avLst/>
          </a:prstGeom>
          <a:noFill/>
          <a:ln w="9525">
            <a:solidFill>
              <a:schemeClr val="tx1"/>
            </a:solidFill>
            <a:miter lim="800000"/>
            <a:headEnd/>
            <a:tailEnd/>
          </a:ln>
          <a:effectLst>
            <a:outerShdw blurRad="50800" dist="38100" dir="13500000" algn="br" rotWithShape="0">
              <a:prstClr val="black">
                <a:alpha val="40000"/>
              </a:prstClr>
            </a:outerShdw>
          </a:effectLst>
        </p:spPr>
      </p:pic>
      <p:sp>
        <p:nvSpPr>
          <p:cNvPr id="8" name="Rectangle 14">
            <a:extLst>
              <a:ext uri="{FF2B5EF4-FFF2-40B4-BE49-F238E27FC236}">
                <a16:creationId xmlns:a16="http://schemas.microsoft.com/office/drawing/2014/main" id="{6D7924D7-7ECF-48DB-B3DF-2384ACE2735E}"/>
              </a:ext>
            </a:extLst>
          </p:cNvPr>
          <p:cNvSpPr>
            <a:spLocks noChangeArrowheads="1"/>
          </p:cNvSpPr>
          <p:nvPr/>
        </p:nvSpPr>
        <p:spPr bwMode="auto">
          <a:xfrm>
            <a:off x="3898168" y="5351884"/>
            <a:ext cx="6660230" cy="800256"/>
          </a:xfrm>
          <a:prstGeom prst="rect">
            <a:avLst/>
          </a:prstGeom>
          <a:solidFill>
            <a:srgbClr val="666633"/>
          </a:solidFill>
          <a:ln w="9525">
            <a:solidFill>
              <a:schemeClr val="tx1"/>
            </a:solidFill>
            <a:miter lim="800000"/>
            <a:headEnd type="none" w="sm" len="sm"/>
            <a:tailEnd type="none" w="sm" len="sm"/>
          </a:ln>
          <a:effectLst>
            <a:outerShdw blurRad="50800" dist="38100" dir="2700000" algn="tl" rotWithShape="0">
              <a:prstClr val="black">
                <a:alpha val="40000"/>
              </a:prstClr>
            </a:outerShdw>
          </a:effectLst>
        </p:spPr>
        <p:txBody>
          <a:bodyPr wrap="none" anchor="ctr"/>
          <a:lstStyle/>
          <a:p>
            <a:pPr algn="ctr" eaLnBrk="0" hangingPunct="0">
              <a:defRPr/>
            </a:pPr>
            <a:r>
              <a:rPr lang="en-US" b="1" dirty="0">
                <a:solidFill>
                  <a:schemeClr val="bg1"/>
                </a:solidFill>
                <a:latin typeface="Arial" charset="0"/>
              </a:rPr>
              <a:t>Deep soils, complex Micro-topography, thick forest floor</a:t>
            </a:r>
          </a:p>
          <a:p>
            <a:pPr algn="ctr" eaLnBrk="0" hangingPunct="0">
              <a:defRPr/>
            </a:pPr>
            <a:r>
              <a:rPr lang="en-US" b="1" dirty="0">
                <a:solidFill>
                  <a:schemeClr val="bg1"/>
                </a:solidFill>
                <a:latin typeface="Arial" charset="0"/>
              </a:rPr>
              <a:t>= max depression storage</a:t>
            </a:r>
          </a:p>
          <a:p>
            <a:pPr algn="ctr" eaLnBrk="0" hangingPunct="0">
              <a:defRPr/>
            </a:pPr>
            <a:r>
              <a:rPr lang="en-US" b="1" dirty="0">
                <a:solidFill>
                  <a:schemeClr val="bg1"/>
                </a:solidFill>
                <a:latin typeface="Arial" charset="0"/>
              </a:rPr>
              <a:t>= maximum infiltration </a:t>
            </a:r>
          </a:p>
        </p:txBody>
      </p:sp>
    </p:spTree>
    <p:extLst>
      <p:ext uri="{BB962C8B-B14F-4D97-AF65-F5344CB8AC3E}">
        <p14:creationId xmlns:p14="http://schemas.microsoft.com/office/powerpoint/2010/main" val="2359336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550" y="619517"/>
            <a:ext cx="11315724" cy="1418822"/>
          </a:xfrm>
        </p:spPr>
        <p:txBody>
          <a:bodyPr>
            <a:normAutofit/>
          </a:bodyPr>
          <a:lstStyle/>
          <a:p>
            <a:r>
              <a:rPr lang="en-US" sz="4000" dirty="0">
                <a:latin typeface="Arial" panose="020B0604020202020204" pitchFamily="34" charset="0"/>
                <a:cs typeface="Arial" panose="020B0604020202020204" pitchFamily="34" charset="0"/>
              </a:rPr>
              <a:t>Middlesex MS4 Summary</a:t>
            </a:r>
            <a:br>
              <a:rPr lang="en-US" sz="40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Acronyms</a:t>
            </a:r>
            <a:endParaRPr lang="en-US" sz="4000" dirty="0">
              <a:latin typeface="Arial" panose="020B0604020202020204" pitchFamily="34"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F1CF5A57-82A6-48AE-A344-1A024DA573E7}"/>
              </a:ext>
            </a:extLst>
          </p:cNvPr>
          <p:cNvGraphicFramePr/>
          <p:nvPr>
            <p:extLst>
              <p:ext uri="{D42A27DB-BD31-4B8C-83A1-F6EECF244321}">
                <p14:modId xmlns:p14="http://schemas.microsoft.com/office/powerpoint/2010/main" val="3568713498"/>
              </p:ext>
            </p:extLst>
          </p:nvPr>
        </p:nvGraphicFramePr>
        <p:xfrm>
          <a:off x="91481" y="1160748"/>
          <a:ext cx="12097344"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6">
            <a:extLst>
              <a:ext uri="{FF2B5EF4-FFF2-40B4-BE49-F238E27FC236}">
                <a16:creationId xmlns:a16="http://schemas.microsoft.com/office/drawing/2014/main" id="{7D3410D9-54FF-4F78-A7C9-883FF61364A0}"/>
              </a:ext>
            </a:extLst>
          </p:cNvPr>
          <p:cNvSpPr/>
          <p:nvPr/>
        </p:nvSpPr>
        <p:spPr>
          <a:xfrm>
            <a:off x="0" y="3573016"/>
            <a:ext cx="3034072" cy="266546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433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550" y="619517"/>
            <a:ext cx="11315724" cy="1418822"/>
          </a:xfrm>
        </p:spPr>
        <p:txBody>
          <a:bodyPr>
            <a:normAutofit/>
          </a:bodyPr>
          <a:lstStyle/>
          <a:p>
            <a:r>
              <a:rPr lang="en-US" sz="4000" dirty="0">
                <a:latin typeface="Arial" panose="020B0604020202020204" pitchFamily="34" charset="0"/>
                <a:cs typeface="Arial" panose="020B0604020202020204" pitchFamily="34" charset="0"/>
              </a:rPr>
              <a:t>Middlesex MS4 Summary</a:t>
            </a:r>
          </a:p>
        </p:txBody>
      </p:sp>
      <p:pic>
        <p:nvPicPr>
          <p:cNvPr id="5123"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410929" y="1574629"/>
            <a:ext cx="3211033" cy="4425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aphicFrame>
        <p:nvGraphicFramePr>
          <p:cNvPr id="4" name="Diagram 3">
            <a:extLst>
              <a:ext uri="{FF2B5EF4-FFF2-40B4-BE49-F238E27FC236}">
                <a16:creationId xmlns:a16="http://schemas.microsoft.com/office/drawing/2014/main" id="{492871CE-06BC-48BA-A4BD-92C579C12E85}"/>
              </a:ext>
            </a:extLst>
          </p:cNvPr>
          <p:cNvGraphicFramePr/>
          <p:nvPr/>
        </p:nvGraphicFramePr>
        <p:xfrm>
          <a:off x="560411" y="1304764"/>
          <a:ext cx="6974161" cy="5184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565060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C735-5F0E-48C4-8505-4B4ADBBB1DF7}"/>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1738A9FF-A384-4E15-B8F6-68E6459CA0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301109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b="1" dirty="0">
                <a:solidFill>
                  <a:srgbClr val="FF0000"/>
                </a:solidFill>
              </a:rPr>
              <a:t>Dry-weather screenings of outfalls </a:t>
            </a:r>
            <a:r>
              <a:rPr lang="en-US" sz="1800" dirty="0">
                <a:solidFill>
                  <a:srgbClr val="FF0000"/>
                </a:solidFill>
              </a:rPr>
              <a:t>(</a:t>
            </a:r>
            <a:r>
              <a:rPr lang="en-US" sz="1800" i="1" dirty="0">
                <a:solidFill>
                  <a:srgbClr val="FF0000"/>
                </a:solidFill>
              </a:rPr>
              <a:t>1</a:t>
            </a:r>
            <a:r>
              <a:rPr lang="en-US" sz="1800" i="1" baseline="30000" dirty="0">
                <a:solidFill>
                  <a:srgbClr val="FF0000"/>
                </a:solidFill>
              </a:rPr>
              <a:t>st</a:t>
            </a:r>
            <a:r>
              <a:rPr lang="en-US" sz="1800" i="1" dirty="0">
                <a:solidFill>
                  <a:srgbClr val="FF0000"/>
                </a:solidFill>
              </a:rPr>
              <a:t> cycle: Consultant /2</a:t>
            </a:r>
            <a:r>
              <a:rPr lang="en-US" sz="1800" i="1" baseline="30000" dirty="0">
                <a:solidFill>
                  <a:srgbClr val="FF0000"/>
                </a:solidFill>
              </a:rPr>
              <a:t>nd</a:t>
            </a:r>
            <a:r>
              <a:rPr lang="en-US" sz="1800" i="1" dirty="0">
                <a:solidFill>
                  <a:srgbClr val="FF0000"/>
                </a:solidFill>
              </a:rPr>
              <a:t> cycle: Middlesex Staff)</a:t>
            </a:r>
          </a:p>
          <a:p>
            <a:endParaRPr lang="en-US" sz="2200" dirty="0"/>
          </a:p>
        </p:txBody>
      </p:sp>
    </p:spTree>
    <p:extLst>
      <p:ext uri="{BB962C8B-B14F-4D97-AF65-F5344CB8AC3E}">
        <p14:creationId xmlns:p14="http://schemas.microsoft.com/office/powerpoint/2010/main" val="23082726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dirty="0">
                <a:solidFill>
                  <a:schemeClr val="bg1">
                    <a:lumMod val="50000"/>
                  </a:schemeClr>
                </a:solidFill>
              </a:rPr>
              <a:t>Dry-weather screenings of outfalls </a:t>
            </a:r>
            <a:r>
              <a:rPr lang="en-US" sz="1800" dirty="0">
                <a:solidFill>
                  <a:schemeClr val="bg1">
                    <a:lumMod val="50000"/>
                  </a:schemeClr>
                </a:solidFill>
              </a:rPr>
              <a:t>(</a:t>
            </a:r>
            <a:r>
              <a:rPr lang="en-US" sz="1800" i="1" dirty="0">
                <a:solidFill>
                  <a:schemeClr val="bg1">
                    <a:lumMod val="50000"/>
                  </a:schemeClr>
                </a:solidFill>
              </a:rPr>
              <a:t>1</a:t>
            </a:r>
            <a:r>
              <a:rPr lang="en-US" sz="1800" i="1" baseline="30000" dirty="0">
                <a:solidFill>
                  <a:schemeClr val="bg1">
                    <a:lumMod val="50000"/>
                  </a:schemeClr>
                </a:solidFill>
              </a:rPr>
              <a:t>st</a:t>
            </a:r>
            <a:r>
              <a:rPr lang="en-US" sz="1800" i="1" dirty="0">
                <a:solidFill>
                  <a:schemeClr val="bg1">
                    <a:lumMod val="50000"/>
                  </a:schemeClr>
                </a:solidFill>
              </a:rPr>
              <a:t> cycle: Consultant /2</a:t>
            </a:r>
            <a:r>
              <a:rPr lang="en-US" sz="1800" i="1" baseline="30000" dirty="0">
                <a:solidFill>
                  <a:schemeClr val="bg1">
                    <a:lumMod val="50000"/>
                  </a:schemeClr>
                </a:solidFill>
              </a:rPr>
              <a:t>nd</a:t>
            </a:r>
            <a:r>
              <a:rPr lang="en-US" sz="1800" i="1" dirty="0">
                <a:solidFill>
                  <a:schemeClr val="bg1">
                    <a:lumMod val="50000"/>
                  </a:schemeClr>
                </a:solidFill>
              </a:rPr>
              <a:t> cycle: Middlesex Staff)</a:t>
            </a:r>
          </a:p>
          <a:p>
            <a:r>
              <a:rPr lang="en-US" sz="2200" b="1" dirty="0">
                <a:solidFill>
                  <a:srgbClr val="FF0000"/>
                </a:solidFill>
              </a:rPr>
              <a:t>Updated to portable data collectors</a:t>
            </a:r>
          </a:p>
          <a:p>
            <a:endParaRPr lang="en-US" sz="2200" dirty="0"/>
          </a:p>
        </p:txBody>
      </p:sp>
    </p:spTree>
    <p:extLst>
      <p:ext uri="{BB962C8B-B14F-4D97-AF65-F5344CB8AC3E}">
        <p14:creationId xmlns:p14="http://schemas.microsoft.com/office/powerpoint/2010/main" val="1543529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dirty="0">
                <a:solidFill>
                  <a:schemeClr val="bg1">
                    <a:lumMod val="50000"/>
                  </a:schemeClr>
                </a:solidFill>
              </a:rPr>
              <a:t>Dry-weather screenings of outfalls </a:t>
            </a:r>
            <a:r>
              <a:rPr lang="en-US" sz="1800" dirty="0">
                <a:solidFill>
                  <a:schemeClr val="bg1">
                    <a:lumMod val="50000"/>
                  </a:schemeClr>
                </a:solidFill>
              </a:rPr>
              <a:t>(</a:t>
            </a:r>
            <a:r>
              <a:rPr lang="en-US" sz="1800" i="1" dirty="0">
                <a:solidFill>
                  <a:schemeClr val="bg1">
                    <a:lumMod val="50000"/>
                  </a:schemeClr>
                </a:solidFill>
              </a:rPr>
              <a:t>1</a:t>
            </a:r>
            <a:r>
              <a:rPr lang="en-US" sz="1800" i="1" baseline="30000" dirty="0">
                <a:solidFill>
                  <a:schemeClr val="bg1">
                    <a:lumMod val="50000"/>
                  </a:schemeClr>
                </a:solidFill>
              </a:rPr>
              <a:t>st</a:t>
            </a:r>
            <a:r>
              <a:rPr lang="en-US" sz="1800" i="1" dirty="0">
                <a:solidFill>
                  <a:schemeClr val="bg1">
                    <a:lumMod val="50000"/>
                  </a:schemeClr>
                </a:solidFill>
              </a:rPr>
              <a:t> cycle: Consultant /2</a:t>
            </a:r>
            <a:r>
              <a:rPr lang="en-US" sz="1800" i="1" baseline="30000" dirty="0">
                <a:solidFill>
                  <a:schemeClr val="bg1">
                    <a:lumMod val="50000"/>
                  </a:schemeClr>
                </a:solidFill>
              </a:rPr>
              <a:t>nd</a:t>
            </a:r>
            <a:r>
              <a:rPr lang="en-US" sz="1800" i="1" dirty="0">
                <a:solidFill>
                  <a:schemeClr val="bg1">
                    <a:lumMod val="50000"/>
                  </a:schemeClr>
                </a:solidFill>
              </a:rPr>
              <a:t> cycle: Middlesex Staff)</a:t>
            </a:r>
          </a:p>
          <a:p>
            <a:r>
              <a:rPr lang="en-US" sz="2200" dirty="0">
                <a:solidFill>
                  <a:schemeClr val="bg1">
                    <a:lumMod val="50000"/>
                  </a:schemeClr>
                </a:solidFill>
              </a:rPr>
              <a:t>Updated to portable data collectors</a:t>
            </a:r>
          </a:p>
          <a:p>
            <a:r>
              <a:rPr lang="en-US" sz="2200" b="1" dirty="0">
                <a:solidFill>
                  <a:srgbClr val="FF0000"/>
                </a:solidFill>
              </a:rPr>
              <a:t>Enhancement of Mapping</a:t>
            </a:r>
          </a:p>
          <a:p>
            <a:endParaRPr lang="en-US" sz="2200" dirty="0"/>
          </a:p>
        </p:txBody>
      </p:sp>
    </p:spTree>
    <p:extLst>
      <p:ext uri="{BB962C8B-B14F-4D97-AF65-F5344CB8AC3E}">
        <p14:creationId xmlns:p14="http://schemas.microsoft.com/office/powerpoint/2010/main" val="10743379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dirty="0">
                <a:solidFill>
                  <a:schemeClr val="bg1">
                    <a:lumMod val="50000"/>
                  </a:schemeClr>
                </a:solidFill>
              </a:rPr>
              <a:t>Dry-weather screenings of outfalls </a:t>
            </a:r>
            <a:r>
              <a:rPr lang="en-US" sz="1800" dirty="0">
                <a:solidFill>
                  <a:schemeClr val="bg1">
                    <a:lumMod val="50000"/>
                  </a:schemeClr>
                </a:solidFill>
              </a:rPr>
              <a:t>(</a:t>
            </a:r>
            <a:r>
              <a:rPr lang="en-US" sz="1800" i="1" dirty="0">
                <a:solidFill>
                  <a:schemeClr val="bg1">
                    <a:lumMod val="50000"/>
                  </a:schemeClr>
                </a:solidFill>
              </a:rPr>
              <a:t>1</a:t>
            </a:r>
            <a:r>
              <a:rPr lang="en-US" sz="1800" i="1" baseline="30000" dirty="0">
                <a:solidFill>
                  <a:schemeClr val="bg1">
                    <a:lumMod val="50000"/>
                  </a:schemeClr>
                </a:solidFill>
              </a:rPr>
              <a:t>st</a:t>
            </a:r>
            <a:r>
              <a:rPr lang="en-US" sz="1800" i="1" dirty="0">
                <a:solidFill>
                  <a:schemeClr val="bg1">
                    <a:lumMod val="50000"/>
                  </a:schemeClr>
                </a:solidFill>
              </a:rPr>
              <a:t> cycle: Consultant /2</a:t>
            </a:r>
            <a:r>
              <a:rPr lang="en-US" sz="1800" i="1" baseline="30000" dirty="0">
                <a:solidFill>
                  <a:schemeClr val="bg1">
                    <a:lumMod val="50000"/>
                  </a:schemeClr>
                </a:solidFill>
              </a:rPr>
              <a:t>nd</a:t>
            </a:r>
            <a:r>
              <a:rPr lang="en-US" sz="1800" i="1" dirty="0">
                <a:solidFill>
                  <a:schemeClr val="bg1">
                    <a:lumMod val="50000"/>
                  </a:schemeClr>
                </a:solidFill>
              </a:rPr>
              <a:t> cycle: Middlesex Staff)</a:t>
            </a:r>
          </a:p>
          <a:p>
            <a:r>
              <a:rPr lang="en-US" sz="2200" dirty="0">
                <a:solidFill>
                  <a:schemeClr val="bg1">
                    <a:lumMod val="50000"/>
                  </a:schemeClr>
                </a:solidFill>
              </a:rPr>
              <a:t>Updated to portable data collectors</a:t>
            </a:r>
          </a:p>
          <a:p>
            <a:r>
              <a:rPr lang="en-US" sz="2200" dirty="0">
                <a:solidFill>
                  <a:schemeClr val="bg1">
                    <a:lumMod val="50000"/>
                  </a:schemeClr>
                </a:solidFill>
              </a:rPr>
              <a:t>Enhancement of Mapping</a:t>
            </a:r>
          </a:p>
          <a:p>
            <a:r>
              <a:rPr lang="en-US" sz="2200" b="1" dirty="0">
                <a:solidFill>
                  <a:srgbClr val="FF0000"/>
                </a:solidFill>
              </a:rPr>
              <a:t>Creation of chain of command and reporting processes</a:t>
            </a:r>
          </a:p>
          <a:p>
            <a:endParaRPr lang="en-US" sz="2200" dirty="0"/>
          </a:p>
        </p:txBody>
      </p:sp>
    </p:spTree>
    <p:extLst>
      <p:ext uri="{BB962C8B-B14F-4D97-AF65-F5344CB8AC3E}">
        <p14:creationId xmlns:p14="http://schemas.microsoft.com/office/powerpoint/2010/main" val="8219005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dirty="0">
                <a:solidFill>
                  <a:schemeClr val="bg1">
                    <a:lumMod val="50000"/>
                  </a:schemeClr>
                </a:solidFill>
              </a:rPr>
              <a:t>Dry-weather screenings of outfalls </a:t>
            </a:r>
            <a:r>
              <a:rPr lang="en-US" sz="1800" dirty="0">
                <a:solidFill>
                  <a:schemeClr val="bg1">
                    <a:lumMod val="50000"/>
                  </a:schemeClr>
                </a:solidFill>
              </a:rPr>
              <a:t>(</a:t>
            </a:r>
            <a:r>
              <a:rPr lang="en-US" sz="1800" i="1" dirty="0">
                <a:solidFill>
                  <a:schemeClr val="bg1">
                    <a:lumMod val="50000"/>
                  </a:schemeClr>
                </a:solidFill>
              </a:rPr>
              <a:t>1</a:t>
            </a:r>
            <a:r>
              <a:rPr lang="en-US" sz="1800" i="1" baseline="30000" dirty="0">
                <a:solidFill>
                  <a:schemeClr val="bg1">
                    <a:lumMod val="50000"/>
                  </a:schemeClr>
                </a:solidFill>
              </a:rPr>
              <a:t>st</a:t>
            </a:r>
            <a:r>
              <a:rPr lang="en-US" sz="1800" i="1" dirty="0">
                <a:solidFill>
                  <a:schemeClr val="bg1">
                    <a:lumMod val="50000"/>
                  </a:schemeClr>
                </a:solidFill>
              </a:rPr>
              <a:t> cycle: Consultant /2</a:t>
            </a:r>
            <a:r>
              <a:rPr lang="en-US" sz="1800" i="1" baseline="30000" dirty="0">
                <a:solidFill>
                  <a:schemeClr val="bg1">
                    <a:lumMod val="50000"/>
                  </a:schemeClr>
                </a:solidFill>
              </a:rPr>
              <a:t>nd</a:t>
            </a:r>
            <a:r>
              <a:rPr lang="en-US" sz="1800" i="1" dirty="0">
                <a:solidFill>
                  <a:schemeClr val="bg1">
                    <a:lumMod val="50000"/>
                  </a:schemeClr>
                </a:solidFill>
              </a:rPr>
              <a:t> cycle: Middlesex Staff)</a:t>
            </a:r>
          </a:p>
          <a:p>
            <a:r>
              <a:rPr lang="en-US" sz="2200" dirty="0">
                <a:solidFill>
                  <a:schemeClr val="bg1">
                    <a:lumMod val="50000"/>
                  </a:schemeClr>
                </a:solidFill>
              </a:rPr>
              <a:t>Updated to portable data collectors</a:t>
            </a:r>
          </a:p>
          <a:p>
            <a:r>
              <a:rPr lang="en-US" sz="2200" dirty="0">
                <a:solidFill>
                  <a:schemeClr val="bg1">
                    <a:lumMod val="50000"/>
                  </a:schemeClr>
                </a:solidFill>
              </a:rPr>
              <a:t>Enhancement of Mapping</a:t>
            </a:r>
          </a:p>
          <a:p>
            <a:r>
              <a:rPr lang="en-US" sz="2200" dirty="0">
                <a:solidFill>
                  <a:schemeClr val="bg1">
                    <a:lumMod val="50000"/>
                  </a:schemeClr>
                </a:solidFill>
              </a:rPr>
              <a:t>Creation of chain of command and reporting processes</a:t>
            </a:r>
          </a:p>
          <a:p>
            <a:r>
              <a:rPr lang="en-US" sz="2200" b="1" dirty="0">
                <a:solidFill>
                  <a:srgbClr val="FF0000"/>
                </a:solidFill>
              </a:rPr>
              <a:t>Creation and initiation of forms and instructions for many forms of documentation</a:t>
            </a:r>
          </a:p>
          <a:p>
            <a:pPr lvl="1"/>
            <a:r>
              <a:rPr lang="en-US" sz="2100" b="1" dirty="0">
                <a:solidFill>
                  <a:srgbClr val="FF0000"/>
                </a:solidFill>
              </a:rPr>
              <a:t>Tracking complaints</a:t>
            </a:r>
          </a:p>
          <a:p>
            <a:pPr lvl="1"/>
            <a:r>
              <a:rPr lang="en-US" sz="2100" b="1" dirty="0">
                <a:solidFill>
                  <a:srgbClr val="FF0000"/>
                </a:solidFill>
              </a:rPr>
              <a:t>Tracking potential illicit discharges</a:t>
            </a:r>
          </a:p>
          <a:p>
            <a:pPr lvl="1"/>
            <a:r>
              <a:rPr lang="en-US" sz="2100" b="1" dirty="0">
                <a:solidFill>
                  <a:srgbClr val="FF0000"/>
                </a:solidFill>
              </a:rPr>
              <a:t>Documenting erosion control during construction</a:t>
            </a:r>
          </a:p>
          <a:p>
            <a:pPr lvl="1"/>
            <a:r>
              <a:rPr lang="en-US" sz="2100" b="1" dirty="0">
                <a:solidFill>
                  <a:srgbClr val="FF0000"/>
                </a:solidFill>
              </a:rPr>
              <a:t>Documenting long-term operations and maintenance of stormwater management controls</a:t>
            </a:r>
          </a:p>
          <a:p>
            <a:pPr marL="0" indent="0">
              <a:buNone/>
            </a:pPr>
            <a:endParaRPr lang="en-US" sz="2200" dirty="0"/>
          </a:p>
        </p:txBody>
      </p:sp>
    </p:spTree>
    <p:extLst>
      <p:ext uri="{BB962C8B-B14F-4D97-AF65-F5344CB8AC3E}">
        <p14:creationId xmlns:p14="http://schemas.microsoft.com/office/powerpoint/2010/main" val="52477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4036" y="620688"/>
            <a:ext cx="10666808" cy="5576912"/>
          </a:xfrm>
        </p:spPr>
        <p:txBody>
          <a:bodyPr>
            <a:noAutofit/>
          </a:bodyPr>
          <a:lstStyle/>
          <a:p>
            <a:r>
              <a:rPr lang="en-US" sz="2200" dirty="0">
                <a:solidFill>
                  <a:schemeClr val="bg1">
                    <a:lumMod val="50000"/>
                  </a:schemeClr>
                </a:solidFill>
              </a:rPr>
              <a:t>Dry-weather screenings of outfalls </a:t>
            </a:r>
            <a:r>
              <a:rPr lang="en-US" sz="1800" dirty="0">
                <a:solidFill>
                  <a:schemeClr val="bg1">
                    <a:lumMod val="50000"/>
                  </a:schemeClr>
                </a:solidFill>
              </a:rPr>
              <a:t>(</a:t>
            </a:r>
            <a:r>
              <a:rPr lang="en-US" sz="1800" i="1" dirty="0">
                <a:solidFill>
                  <a:schemeClr val="bg1">
                    <a:lumMod val="50000"/>
                  </a:schemeClr>
                </a:solidFill>
              </a:rPr>
              <a:t>1</a:t>
            </a:r>
            <a:r>
              <a:rPr lang="en-US" sz="1800" i="1" baseline="30000" dirty="0">
                <a:solidFill>
                  <a:schemeClr val="bg1">
                    <a:lumMod val="50000"/>
                  </a:schemeClr>
                </a:solidFill>
              </a:rPr>
              <a:t>st</a:t>
            </a:r>
            <a:r>
              <a:rPr lang="en-US" sz="1800" i="1" dirty="0">
                <a:solidFill>
                  <a:schemeClr val="bg1">
                    <a:lumMod val="50000"/>
                  </a:schemeClr>
                </a:solidFill>
              </a:rPr>
              <a:t> cycle: Consultant /2</a:t>
            </a:r>
            <a:r>
              <a:rPr lang="en-US" sz="1800" i="1" baseline="30000" dirty="0">
                <a:solidFill>
                  <a:schemeClr val="bg1">
                    <a:lumMod val="50000"/>
                  </a:schemeClr>
                </a:solidFill>
              </a:rPr>
              <a:t>nd</a:t>
            </a:r>
            <a:r>
              <a:rPr lang="en-US" sz="1800" i="1" dirty="0">
                <a:solidFill>
                  <a:schemeClr val="bg1">
                    <a:lumMod val="50000"/>
                  </a:schemeClr>
                </a:solidFill>
              </a:rPr>
              <a:t> cycle: Middlesex Staff)</a:t>
            </a:r>
          </a:p>
          <a:p>
            <a:r>
              <a:rPr lang="en-US" sz="2200" dirty="0">
                <a:solidFill>
                  <a:schemeClr val="bg1">
                    <a:lumMod val="50000"/>
                  </a:schemeClr>
                </a:solidFill>
              </a:rPr>
              <a:t>Updated to portable data collectors</a:t>
            </a:r>
          </a:p>
          <a:p>
            <a:r>
              <a:rPr lang="en-US" sz="2200" dirty="0">
                <a:solidFill>
                  <a:schemeClr val="bg1">
                    <a:lumMod val="50000"/>
                  </a:schemeClr>
                </a:solidFill>
              </a:rPr>
              <a:t>Enhancement of Mapping</a:t>
            </a:r>
          </a:p>
          <a:p>
            <a:r>
              <a:rPr lang="en-US" sz="2200" dirty="0">
                <a:solidFill>
                  <a:schemeClr val="bg1">
                    <a:lumMod val="50000"/>
                  </a:schemeClr>
                </a:solidFill>
              </a:rPr>
              <a:t>Creation of chain of command and reporting processes</a:t>
            </a:r>
          </a:p>
          <a:p>
            <a:r>
              <a:rPr lang="en-US" sz="2200" dirty="0">
                <a:solidFill>
                  <a:schemeClr val="bg1">
                    <a:lumMod val="50000"/>
                  </a:schemeClr>
                </a:solidFill>
              </a:rPr>
              <a:t>Creation and initiation of forms and instructions for many forms of documentation</a:t>
            </a:r>
          </a:p>
          <a:p>
            <a:pPr lvl="1"/>
            <a:r>
              <a:rPr lang="en-US" sz="2200" dirty="0">
                <a:solidFill>
                  <a:schemeClr val="bg1">
                    <a:lumMod val="50000"/>
                  </a:schemeClr>
                </a:solidFill>
              </a:rPr>
              <a:t>Tracking complaints</a:t>
            </a:r>
          </a:p>
          <a:p>
            <a:pPr lvl="1"/>
            <a:r>
              <a:rPr lang="en-US" sz="2200" dirty="0">
                <a:solidFill>
                  <a:schemeClr val="bg1">
                    <a:lumMod val="50000"/>
                  </a:schemeClr>
                </a:solidFill>
              </a:rPr>
              <a:t>Tracking potential illicit discharges</a:t>
            </a:r>
          </a:p>
          <a:p>
            <a:pPr lvl="1"/>
            <a:r>
              <a:rPr lang="en-US" sz="2200" dirty="0">
                <a:solidFill>
                  <a:schemeClr val="bg1">
                    <a:lumMod val="50000"/>
                  </a:schemeClr>
                </a:solidFill>
              </a:rPr>
              <a:t>Documenting erosion control during construction</a:t>
            </a:r>
          </a:p>
          <a:p>
            <a:pPr lvl="1"/>
            <a:r>
              <a:rPr lang="en-US" sz="2200" dirty="0">
                <a:solidFill>
                  <a:schemeClr val="bg1">
                    <a:lumMod val="50000"/>
                  </a:schemeClr>
                </a:solidFill>
              </a:rPr>
              <a:t>Documenting long-term operations and maintenance of stormwater management controls</a:t>
            </a:r>
          </a:p>
          <a:p>
            <a:r>
              <a:rPr lang="en-US" sz="2200" b="1" dirty="0">
                <a:solidFill>
                  <a:srgbClr val="FF0000"/>
                </a:solidFill>
              </a:rPr>
              <a:t>Many More…</a:t>
            </a:r>
          </a:p>
          <a:p>
            <a:endParaRPr lang="en-US" sz="2200" dirty="0"/>
          </a:p>
        </p:txBody>
      </p:sp>
    </p:spTree>
    <p:extLst>
      <p:ext uri="{BB962C8B-B14F-4D97-AF65-F5344CB8AC3E}">
        <p14:creationId xmlns:p14="http://schemas.microsoft.com/office/powerpoint/2010/main" val="37145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C735-5F0E-48C4-8505-4B4ADBBB1DF7}"/>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738A9FF-A384-4E15-B8F6-68E6459CA0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39858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descr="E:\Green Bldg Presentations\GreenCon 2014\2014 TAM GreenCon materials\Storm runoff Hbg July 2011\Storm runoff Hbg 001.jpg">
            <a:extLst>
              <a:ext uri="{FF2B5EF4-FFF2-40B4-BE49-F238E27FC236}">
                <a16:creationId xmlns:a16="http://schemas.microsoft.com/office/drawing/2014/main" id="{1CF810A3-C0AC-480A-8CA4-6E573EC830E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028" y="200025"/>
            <a:ext cx="8610600" cy="6457950"/>
          </a:xfrm>
          <a:prstGeom prst="rect">
            <a:avLst/>
          </a:prstGeom>
          <a:noFill/>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20DB6D6-7A6A-4067-A841-EA98A9B131E4}"/>
              </a:ext>
            </a:extLst>
          </p:cNvPr>
          <p:cNvSpPr txBox="1"/>
          <p:nvPr/>
        </p:nvSpPr>
        <p:spPr>
          <a:xfrm>
            <a:off x="8894460" y="2659558"/>
            <a:ext cx="3286625" cy="1538883"/>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Pavement &amp; Roofs</a:t>
            </a:r>
          </a:p>
          <a:p>
            <a:r>
              <a:rPr lang="en-US" sz="2000" dirty="0">
                <a:latin typeface="Arial" panose="020B0604020202020204" pitchFamily="34" charset="0"/>
                <a:cs typeface="Arial" panose="020B0604020202020204" pitchFamily="34" charset="0"/>
              </a:rPr>
              <a:t>(Impervious Surfaces)</a:t>
            </a:r>
          </a:p>
          <a:p>
            <a:r>
              <a:rPr lang="en-US" sz="2800" dirty="0">
                <a:latin typeface="Arial" panose="020B0604020202020204" pitchFamily="34" charset="0"/>
                <a:cs typeface="Arial" panose="020B0604020202020204" pitchFamily="34" charset="0"/>
              </a:rPr>
              <a:t>Prevent Infiltration</a:t>
            </a:r>
          </a:p>
          <a:p>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D756B3E-C836-4836-9582-66D876514084}"/>
              </a:ext>
            </a:extLst>
          </p:cNvPr>
          <p:cNvSpPr txBox="1"/>
          <p:nvPr/>
        </p:nvSpPr>
        <p:spPr>
          <a:xfrm>
            <a:off x="589308" y="2305614"/>
            <a:ext cx="4680520" cy="707886"/>
          </a:xfrm>
          <a:prstGeom prst="rect">
            <a:avLst/>
          </a:prstGeom>
          <a:gradFill flip="none" rotWithShape="1">
            <a:gsLst>
              <a:gs pos="0">
                <a:schemeClr val="accent1">
                  <a:lumMod val="20000"/>
                  <a:lumOff val="80000"/>
                  <a:shade val="30000"/>
                  <a:satMod val="115000"/>
                  <a:alpha val="40000"/>
                </a:schemeClr>
              </a:gs>
              <a:gs pos="50000">
                <a:schemeClr val="accent1">
                  <a:lumMod val="20000"/>
                  <a:lumOff val="80000"/>
                  <a:shade val="67500"/>
                  <a:satMod val="115000"/>
                  <a:alpha val="49000"/>
                </a:schemeClr>
              </a:gs>
              <a:gs pos="100000">
                <a:schemeClr val="accent1">
                  <a:lumMod val="20000"/>
                  <a:lumOff val="80000"/>
                  <a:shade val="100000"/>
                  <a:satMod val="115000"/>
                  <a:alpha val="41000"/>
                </a:schemeClr>
              </a:gs>
            </a:gsLst>
            <a:lin ang="2700000" scaled="1"/>
            <a:tileRect/>
          </a:gradFill>
        </p:spPr>
        <p:txBody>
          <a:bodyPr wrap="square" rtlCol="0">
            <a:spAutoFit/>
          </a:bodyPr>
          <a:lstStyle/>
          <a:p>
            <a:r>
              <a:rPr lang="en-US" sz="4000" dirty="0"/>
              <a:t>Stormwater Runoff</a:t>
            </a:r>
          </a:p>
        </p:txBody>
      </p:sp>
      <p:sp>
        <p:nvSpPr>
          <p:cNvPr id="13" name="Arrow: Right 12">
            <a:extLst>
              <a:ext uri="{FF2B5EF4-FFF2-40B4-BE49-F238E27FC236}">
                <a16:creationId xmlns:a16="http://schemas.microsoft.com/office/drawing/2014/main" id="{C21CD42E-6854-4831-85E2-BDCF8F860FA3}"/>
              </a:ext>
            </a:extLst>
          </p:cNvPr>
          <p:cNvSpPr/>
          <p:nvPr/>
        </p:nvSpPr>
        <p:spPr>
          <a:xfrm rot="1525911">
            <a:off x="3233600" y="3009533"/>
            <a:ext cx="820407" cy="40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DFB6F468-10C4-48E0-8903-479351FE65F5}"/>
              </a:ext>
            </a:extLst>
          </p:cNvPr>
          <p:cNvSpPr/>
          <p:nvPr/>
        </p:nvSpPr>
        <p:spPr>
          <a:xfrm rot="1525911">
            <a:off x="1149208" y="3170098"/>
            <a:ext cx="820407" cy="40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BDEA75B-7B2B-43E3-B6B3-5ACF0A0323B2}"/>
              </a:ext>
            </a:extLst>
          </p:cNvPr>
          <p:cNvSpPr/>
          <p:nvPr/>
        </p:nvSpPr>
        <p:spPr>
          <a:xfrm rot="1525911">
            <a:off x="4915465" y="2868721"/>
            <a:ext cx="820407" cy="40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010E-A175-4D97-B9DB-84D3B7CE786B}"/>
              </a:ext>
            </a:extLst>
          </p:cNvPr>
          <p:cNvSpPr>
            <a:spLocks noGrp="1"/>
          </p:cNvSpPr>
          <p:nvPr>
            <p:ph type="title"/>
          </p:nvPr>
        </p:nvSpPr>
        <p:spPr/>
        <p:txBody>
          <a:bodyPr>
            <a:normAutofit fontScale="90000"/>
          </a:bodyPr>
          <a:lstStyle/>
          <a:p>
            <a:pPr marL="1547813" indent="-1547813"/>
            <a:r>
              <a:rPr lang="en-US" dirty="0"/>
              <a:t>Me first…</a:t>
            </a:r>
            <a:br>
              <a:rPr lang="en-US" dirty="0"/>
            </a:br>
            <a:r>
              <a:rPr lang="en-US" dirty="0"/>
              <a:t>What do you know?</a:t>
            </a:r>
          </a:p>
        </p:txBody>
      </p:sp>
      <p:sp>
        <p:nvSpPr>
          <p:cNvPr id="3" name="Content Placeholder 2">
            <a:extLst>
              <a:ext uri="{FF2B5EF4-FFF2-40B4-BE49-F238E27FC236}">
                <a16:creationId xmlns:a16="http://schemas.microsoft.com/office/drawing/2014/main" id="{3630445C-E5A1-4F8B-AE6A-F1573968FA99}"/>
              </a:ext>
            </a:extLst>
          </p:cNvPr>
          <p:cNvSpPr>
            <a:spLocks noGrp="1"/>
          </p:cNvSpPr>
          <p:nvPr>
            <p:ph idx="1"/>
          </p:nvPr>
        </p:nvSpPr>
        <p:spPr/>
        <p:txBody>
          <a:bodyPr/>
          <a:lstStyle/>
          <a:p>
            <a:r>
              <a:rPr lang="en-US" dirty="0"/>
              <a:t>What is Stormwater?</a:t>
            </a:r>
          </a:p>
          <a:p>
            <a:r>
              <a:rPr lang="en-US" dirty="0"/>
              <a:t>What is stormwater runoff?</a:t>
            </a:r>
          </a:p>
          <a:p>
            <a:r>
              <a:rPr lang="en-US" dirty="0"/>
              <a:t>Where does runoff go?</a:t>
            </a:r>
          </a:p>
          <a:p>
            <a:r>
              <a:rPr lang="en-US" dirty="0"/>
              <a:t>What does the acronym MS4 represent?</a:t>
            </a:r>
          </a:p>
          <a:p>
            <a:r>
              <a:rPr lang="en-US" dirty="0"/>
              <a:t>What is the MS4 Permit…Why is it needed?</a:t>
            </a:r>
          </a:p>
          <a:p>
            <a:r>
              <a:rPr lang="en-US" dirty="0"/>
              <a:t>How does the permit involve you?</a:t>
            </a:r>
          </a:p>
          <a:p>
            <a:pPr marL="0" indent="0">
              <a:buNone/>
            </a:pPr>
            <a:endParaRPr lang="en-US" dirty="0"/>
          </a:p>
          <a:p>
            <a:endParaRPr lang="en-US" dirty="0"/>
          </a:p>
        </p:txBody>
      </p:sp>
      <p:pic>
        <p:nvPicPr>
          <p:cNvPr id="5" name="Picture 4">
            <a:extLst>
              <a:ext uri="{FF2B5EF4-FFF2-40B4-BE49-F238E27FC236}">
                <a16:creationId xmlns:a16="http://schemas.microsoft.com/office/drawing/2014/main" id="{0C6AD77D-CCB8-4AB7-A40D-71BB3548ED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49826" y="105668"/>
            <a:ext cx="2021189" cy="2980555"/>
          </a:xfrm>
          <a:prstGeom prst="rect">
            <a:avLst/>
          </a:prstGeom>
          <a:effectLst>
            <a:outerShdw blurRad="50800" dist="152400" dir="2700000" algn="tl" rotWithShape="0">
              <a:prstClr val="black">
                <a:alpha val="40000"/>
              </a:prstClr>
            </a:outerShdw>
          </a:effectLst>
        </p:spPr>
      </p:pic>
      <p:pic>
        <p:nvPicPr>
          <p:cNvPr id="6" name="Picture 5">
            <a:extLst>
              <a:ext uri="{FF2B5EF4-FFF2-40B4-BE49-F238E27FC236}">
                <a16:creationId xmlns:a16="http://schemas.microsoft.com/office/drawing/2014/main" id="{3172DC39-166A-485E-AEBA-CC598D4EBC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7200" y="1595946"/>
            <a:ext cx="2287518" cy="3373298"/>
          </a:xfrm>
          <a:prstGeom prst="rect">
            <a:avLst/>
          </a:prstGeom>
          <a:effectLst>
            <a:outerShdw blurRad="50800" dist="152400" dir="2700000" algn="tl" rotWithShape="0">
              <a:prstClr val="black">
                <a:alpha val="40000"/>
              </a:prstClr>
            </a:outerShdw>
          </a:effectLst>
        </p:spPr>
      </p:pic>
      <p:pic>
        <p:nvPicPr>
          <p:cNvPr id="7" name="Picture 6">
            <a:extLst>
              <a:ext uri="{FF2B5EF4-FFF2-40B4-BE49-F238E27FC236}">
                <a16:creationId xmlns:a16="http://schemas.microsoft.com/office/drawing/2014/main" id="{95963B7D-113C-4B05-B78A-89D8B15400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04288" y="3088602"/>
            <a:ext cx="2112263" cy="3114858"/>
          </a:xfrm>
          <a:prstGeom prst="rect">
            <a:avLst/>
          </a:prstGeom>
          <a:effectLst>
            <a:outerShdw blurRad="50800" dist="152400" dir="2700000" algn="tl" rotWithShape="0">
              <a:prstClr val="black">
                <a:alpha val="40000"/>
              </a:prstClr>
            </a:outerShdw>
          </a:effectLst>
        </p:spPr>
      </p:pic>
    </p:spTree>
    <p:extLst>
      <p:ext uri="{BB962C8B-B14F-4D97-AF65-F5344CB8AC3E}">
        <p14:creationId xmlns:p14="http://schemas.microsoft.com/office/powerpoint/2010/main" val="379849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8788-F35E-4A10-9A5B-199417E15642}"/>
              </a:ext>
            </a:extLst>
          </p:cNvPr>
          <p:cNvSpPr>
            <a:spLocks noGrp="1"/>
          </p:cNvSpPr>
          <p:nvPr>
            <p:ph type="ctrTitle"/>
          </p:nvPr>
        </p:nvSpPr>
        <p:spPr/>
        <p:txBody>
          <a:bodyPr>
            <a:normAutofit/>
          </a:bodyPr>
          <a:lstStyle/>
          <a:p>
            <a:pPr marL="1600200" indent="-1600200"/>
            <a:r>
              <a:rPr lang="en-US" dirty="0"/>
              <a:t>Your turn…</a:t>
            </a:r>
            <a:br>
              <a:rPr lang="en-US" dirty="0"/>
            </a:br>
            <a:r>
              <a:rPr lang="en-US" dirty="0"/>
              <a:t>Questions???</a:t>
            </a:r>
          </a:p>
        </p:txBody>
      </p:sp>
      <p:pic>
        <p:nvPicPr>
          <p:cNvPr id="4" name="Picture 3">
            <a:extLst>
              <a:ext uri="{FF2B5EF4-FFF2-40B4-BE49-F238E27FC236}">
                <a16:creationId xmlns:a16="http://schemas.microsoft.com/office/drawing/2014/main" id="{9B57652A-970A-4C59-994F-A60D51CEBA4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682362">
            <a:off x="8412474" y="1451218"/>
            <a:ext cx="2679078" cy="4653136"/>
          </a:xfrm>
          <a:prstGeom prst="rect">
            <a:avLst/>
          </a:prstGeom>
        </p:spPr>
      </p:pic>
    </p:spTree>
    <p:extLst>
      <p:ext uri="{BB962C8B-B14F-4D97-AF65-F5344CB8AC3E}">
        <p14:creationId xmlns:p14="http://schemas.microsoft.com/office/powerpoint/2010/main" val="1916991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720DEA-C30F-414D-939C-E65A57936C29}"/>
              </a:ext>
            </a:extLst>
          </p:cNvPr>
          <p:cNvGrpSpPr>
            <a:grpSpLocks noChangeAspect="1"/>
          </p:cNvGrpSpPr>
          <p:nvPr/>
        </p:nvGrpSpPr>
        <p:grpSpPr>
          <a:xfrm>
            <a:off x="5900905" y="872716"/>
            <a:ext cx="5815794" cy="4120549"/>
            <a:chOff x="2970212" y="1219200"/>
            <a:chExt cx="7493000" cy="5391150"/>
          </a:xfrm>
          <a:effectLst>
            <a:outerShdw blurRad="50800" dist="38100" dir="2700000" algn="tl" rotWithShape="0">
              <a:prstClr val="black">
                <a:alpha val="40000"/>
              </a:prstClr>
            </a:outerShdw>
          </a:effectLst>
        </p:grpSpPr>
        <p:pic>
          <p:nvPicPr>
            <p:cNvPr id="3074" name="Picture 2" descr="C:\Users\family\NETGEARGenie\Pictures\Picture1.jpg">
              <a:extLst>
                <a:ext uri="{FF2B5EF4-FFF2-40B4-BE49-F238E27FC236}">
                  <a16:creationId xmlns:a16="http://schemas.microsoft.com/office/drawing/2014/main" id="{3352E560-81D2-4744-AB55-007E55424CE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70212" y="1219200"/>
              <a:ext cx="7493000" cy="5391150"/>
            </a:xfrm>
            <a:prstGeom prst="rect">
              <a:avLst/>
            </a:prstGeom>
            <a:noFill/>
            <a:ln w="12700">
              <a:solidFill>
                <a:schemeClr val="tx1"/>
              </a:solidFill>
            </a:ln>
            <a:effectLst>
              <a:outerShdw blurRad="50800" dist="38100" dir="13500000" algn="br" rotWithShape="0">
                <a:prstClr val="black">
                  <a:alpha val="40000"/>
                </a:prstClr>
              </a:outerShdw>
            </a:effectLst>
          </p:spPr>
        </p:pic>
        <p:sp>
          <p:nvSpPr>
            <p:cNvPr id="17411" name="Oval 3">
              <a:extLst>
                <a:ext uri="{FF2B5EF4-FFF2-40B4-BE49-F238E27FC236}">
                  <a16:creationId xmlns:a16="http://schemas.microsoft.com/office/drawing/2014/main" id="{735928A0-3135-419C-A31D-FD31FEE97D89}"/>
                </a:ext>
              </a:extLst>
            </p:cNvPr>
            <p:cNvSpPr>
              <a:spLocks noChangeArrowheads="1"/>
            </p:cNvSpPr>
            <p:nvPr/>
          </p:nvSpPr>
          <p:spPr bwMode="auto">
            <a:xfrm rot="1693482">
              <a:off x="9188450" y="3544888"/>
              <a:ext cx="838200" cy="1371600"/>
            </a:xfrm>
            <a:prstGeom prst="ellipse">
              <a:avLst/>
            </a:prstGeom>
            <a:noFill/>
            <a:ln w="57150" algn="ctr">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b="1">
                  <a:solidFill>
                    <a:srgbClr val="B7CCB7"/>
                  </a:solidFill>
                  <a:latin typeface="Arial" panose="020B0604020202020204" pitchFamily="34" charset="0"/>
                </a:defRPr>
              </a:lvl1pPr>
              <a:lvl2pPr marL="742950" indent="-285750" eaLnBrk="0" hangingPunct="0">
                <a:spcBef>
                  <a:spcPct val="20000"/>
                </a:spcBef>
                <a:buChar char="–"/>
                <a:defRPr sz="2800" b="1">
                  <a:solidFill>
                    <a:srgbClr val="B7CCB7"/>
                  </a:solidFill>
                  <a:latin typeface="Arial" panose="020B0604020202020204" pitchFamily="34" charset="0"/>
                </a:defRPr>
              </a:lvl2pPr>
              <a:lvl3pPr marL="1143000" indent="-228600" eaLnBrk="0" hangingPunct="0">
                <a:spcBef>
                  <a:spcPct val="20000"/>
                </a:spcBef>
                <a:buChar char="•"/>
                <a:defRPr sz="2400" b="1">
                  <a:solidFill>
                    <a:srgbClr val="B7CCB7"/>
                  </a:solidFill>
                  <a:latin typeface="Arial" panose="020B0604020202020204" pitchFamily="34" charset="0"/>
                </a:defRPr>
              </a:lvl3pPr>
              <a:lvl4pPr marL="1600200" indent="-228600" eaLnBrk="0" hangingPunct="0">
                <a:spcBef>
                  <a:spcPct val="20000"/>
                </a:spcBef>
                <a:buChar char="–"/>
                <a:defRPr sz="2000" b="1">
                  <a:solidFill>
                    <a:srgbClr val="B7CCB7"/>
                  </a:solidFill>
                  <a:latin typeface="Arial" panose="020B0604020202020204" pitchFamily="34" charset="0"/>
                </a:defRPr>
              </a:lvl4pPr>
              <a:lvl5pPr marL="2057400" indent="-228600" eaLnBrk="0" hangingPunct="0">
                <a:spcBef>
                  <a:spcPct val="20000"/>
                </a:spcBef>
                <a:buChar char="»"/>
                <a:defRPr sz="2000" b="1">
                  <a:solidFill>
                    <a:srgbClr val="B7CCB7"/>
                  </a:solidFill>
                  <a:latin typeface="Arial" panose="020B0604020202020204" pitchFamily="34" charset="0"/>
                </a:defRPr>
              </a:lvl5pPr>
              <a:lvl6pPr marL="2514600" indent="-228600" eaLnBrk="0" fontAlgn="base" hangingPunct="0">
                <a:spcBef>
                  <a:spcPct val="20000"/>
                </a:spcBef>
                <a:spcAft>
                  <a:spcPct val="0"/>
                </a:spcAft>
                <a:buChar char="»"/>
                <a:defRPr sz="2000" b="1">
                  <a:solidFill>
                    <a:srgbClr val="B7CCB7"/>
                  </a:solidFill>
                  <a:latin typeface="Arial" panose="020B0604020202020204" pitchFamily="34" charset="0"/>
                </a:defRPr>
              </a:lvl6pPr>
              <a:lvl7pPr marL="2971800" indent="-228600" eaLnBrk="0" fontAlgn="base" hangingPunct="0">
                <a:spcBef>
                  <a:spcPct val="20000"/>
                </a:spcBef>
                <a:spcAft>
                  <a:spcPct val="0"/>
                </a:spcAft>
                <a:buChar char="»"/>
                <a:defRPr sz="2000" b="1">
                  <a:solidFill>
                    <a:srgbClr val="B7CCB7"/>
                  </a:solidFill>
                  <a:latin typeface="Arial" panose="020B0604020202020204" pitchFamily="34" charset="0"/>
                </a:defRPr>
              </a:lvl7pPr>
              <a:lvl8pPr marL="3429000" indent="-228600" eaLnBrk="0" fontAlgn="base" hangingPunct="0">
                <a:spcBef>
                  <a:spcPct val="20000"/>
                </a:spcBef>
                <a:spcAft>
                  <a:spcPct val="0"/>
                </a:spcAft>
                <a:buChar char="»"/>
                <a:defRPr sz="2000" b="1">
                  <a:solidFill>
                    <a:srgbClr val="B7CCB7"/>
                  </a:solidFill>
                  <a:latin typeface="Arial" panose="020B0604020202020204" pitchFamily="34" charset="0"/>
                </a:defRPr>
              </a:lvl8pPr>
              <a:lvl9pPr marL="3886200" indent="-228600" eaLnBrk="0" fontAlgn="base" hangingPunct="0">
                <a:spcBef>
                  <a:spcPct val="20000"/>
                </a:spcBef>
                <a:spcAft>
                  <a:spcPct val="0"/>
                </a:spcAft>
                <a:buChar char="»"/>
                <a:defRPr sz="2000" b="1">
                  <a:solidFill>
                    <a:srgbClr val="B7CCB7"/>
                  </a:solidFill>
                  <a:latin typeface="Arial" panose="020B0604020202020204" pitchFamily="34" charset="0"/>
                </a:defRPr>
              </a:lvl9pPr>
            </a:lstStyle>
            <a:p>
              <a:pPr>
                <a:spcBef>
                  <a:spcPct val="0"/>
                </a:spcBef>
                <a:buFontTx/>
                <a:buNone/>
              </a:pPr>
              <a:endParaRPr lang="en-US" altLang="en-US" sz="1800" b="0">
                <a:solidFill>
                  <a:schemeClr val="tx1"/>
                </a:solidFill>
              </a:endParaRPr>
            </a:p>
          </p:txBody>
        </p:sp>
        <p:sp>
          <p:nvSpPr>
            <p:cNvPr id="17412" name="Oval 8">
              <a:extLst>
                <a:ext uri="{FF2B5EF4-FFF2-40B4-BE49-F238E27FC236}">
                  <a16:creationId xmlns:a16="http://schemas.microsoft.com/office/drawing/2014/main" id="{92DF265D-2056-4219-9EE4-6C7D67926BCC}"/>
                </a:ext>
              </a:extLst>
            </p:cNvPr>
            <p:cNvSpPr>
              <a:spLocks noChangeArrowheads="1"/>
            </p:cNvSpPr>
            <p:nvPr/>
          </p:nvSpPr>
          <p:spPr bwMode="auto">
            <a:xfrm rot="5400000">
              <a:off x="4627562" y="3067050"/>
              <a:ext cx="533400" cy="2019300"/>
            </a:xfrm>
            <a:prstGeom prst="ellipse">
              <a:avLst/>
            </a:prstGeom>
            <a:noFill/>
            <a:ln w="28575" algn="ctr">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b="1">
                  <a:solidFill>
                    <a:srgbClr val="B7CCB7"/>
                  </a:solidFill>
                  <a:latin typeface="Arial" panose="020B0604020202020204" pitchFamily="34" charset="0"/>
                </a:defRPr>
              </a:lvl1pPr>
              <a:lvl2pPr marL="742950" indent="-285750" eaLnBrk="0" hangingPunct="0">
                <a:spcBef>
                  <a:spcPct val="20000"/>
                </a:spcBef>
                <a:buChar char="–"/>
                <a:defRPr sz="2800" b="1">
                  <a:solidFill>
                    <a:srgbClr val="B7CCB7"/>
                  </a:solidFill>
                  <a:latin typeface="Arial" panose="020B0604020202020204" pitchFamily="34" charset="0"/>
                </a:defRPr>
              </a:lvl2pPr>
              <a:lvl3pPr marL="1143000" indent="-228600" eaLnBrk="0" hangingPunct="0">
                <a:spcBef>
                  <a:spcPct val="20000"/>
                </a:spcBef>
                <a:buChar char="•"/>
                <a:defRPr sz="2400" b="1">
                  <a:solidFill>
                    <a:srgbClr val="B7CCB7"/>
                  </a:solidFill>
                  <a:latin typeface="Arial" panose="020B0604020202020204" pitchFamily="34" charset="0"/>
                </a:defRPr>
              </a:lvl3pPr>
              <a:lvl4pPr marL="1600200" indent="-228600" eaLnBrk="0" hangingPunct="0">
                <a:spcBef>
                  <a:spcPct val="20000"/>
                </a:spcBef>
                <a:buChar char="–"/>
                <a:defRPr sz="2000" b="1">
                  <a:solidFill>
                    <a:srgbClr val="B7CCB7"/>
                  </a:solidFill>
                  <a:latin typeface="Arial" panose="020B0604020202020204" pitchFamily="34" charset="0"/>
                </a:defRPr>
              </a:lvl4pPr>
              <a:lvl5pPr marL="2057400" indent="-228600" eaLnBrk="0" hangingPunct="0">
                <a:spcBef>
                  <a:spcPct val="20000"/>
                </a:spcBef>
                <a:buChar char="»"/>
                <a:defRPr sz="2000" b="1">
                  <a:solidFill>
                    <a:srgbClr val="B7CCB7"/>
                  </a:solidFill>
                  <a:latin typeface="Arial" panose="020B0604020202020204" pitchFamily="34" charset="0"/>
                </a:defRPr>
              </a:lvl5pPr>
              <a:lvl6pPr marL="2514600" indent="-228600" eaLnBrk="0" fontAlgn="base" hangingPunct="0">
                <a:spcBef>
                  <a:spcPct val="20000"/>
                </a:spcBef>
                <a:spcAft>
                  <a:spcPct val="0"/>
                </a:spcAft>
                <a:buChar char="»"/>
                <a:defRPr sz="2000" b="1">
                  <a:solidFill>
                    <a:srgbClr val="B7CCB7"/>
                  </a:solidFill>
                  <a:latin typeface="Arial" panose="020B0604020202020204" pitchFamily="34" charset="0"/>
                </a:defRPr>
              </a:lvl6pPr>
              <a:lvl7pPr marL="2971800" indent="-228600" eaLnBrk="0" fontAlgn="base" hangingPunct="0">
                <a:spcBef>
                  <a:spcPct val="20000"/>
                </a:spcBef>
                <a:spcAft>
                  <a:spcPct val="0"/>
                </a:spcAft>
                <a:buChar char="»"/>
                <a:defRPr sz="2000" b="1">
                  <a:solidFill>
                    <a:srgbClr val="B7CCB7"/>
                  </a:solidFill>
                  <a:latin typeface="Arial" panose="020B0604020202020204" pitchFamily="34" charset="0"/>
                </a:defRPr>
              </a:lvl7pPr>
              <a:lvl8pPr marL="3429000" indent="-228600" eaLnBrk="0" fontAlgn="base" hangingPunct="0">
                <a:spcBef>
                  <a:spcPct val="20000"/>
                </a:spcBef>
                <a:spcAft>
                  <a:spcPct val="0"/>
                </a:spcAft>
                <a:buChar char="»"/>
                <a:defRPr sz="2000" b="1">
                  <a:solidFill>
                    <a:srgbClr val="B7CCB7"/>
                  </a:solidFill>
                  <a:latin typeface="Arial" panose="020B0604020202020204" pitchFamily="34" charset="0"/>
                </a:defRPr>
              </a:lvl8pPr>
              <a:lvl9pPr marL="3886200" indent="-228600" eaLnBrk="0" fontAlgn="base" hangingPunct="0">
                <a:spcBef>
                  <a:spcPct val="20000"/>
                </a:spcBef>
                <a:spcAft>
                  <a:spcPct val="0"/>
                </a:spcAft>
                <a:buChar char="»"/>
                <a:defRPr sz="2000" b="1">
                  <a:solidFill>
                    <a:srgbClr val="B7CCB7"/>
                  </a:solidFill>
                  <a:latin typeface="Arial" panose="020B0604020202020204" pitchFamily="34" charset="0"/>
                </a:defRPr>
              </a:lvl9pPr>
            </a:lstStyle>
            <a:p>
              <a:pPr>
                <a:spcBef>
                  <a:spcPct val="0"/>
                </a:spcBef>
                <a:buFontTx/>
                <a:buNone/>
              </a:pPr>
              <a:endParaRPr lang="en-US" altLang="en-US" sz="1800" b="0">
                <a:solidFill>
                  <a:schemeClr val="tx1"/>
                </a:solidFill>
              </a:endParaRPr>
            </a:p>
          </p:txBody>
        </p:sp>
        <p:cxnSp>
          <p:nvCxnSpPr>
            <p:cNvPr id="17413" name="Straight Connector 9">
              <a:extLst>
                <a:ext uri="{FF2B5EF4-FFF2-40B4-BE49-F238E27FC236}">
                  <a16:creationId xmlns:a16="http://schemas.microsoft.com/office/drawing/2014/main" id="{DE91784F-2C7A-4EDE-9CB2-1F8AA10041D8}"/>
                </a:ext>
              </a:extLst>
            </p:cNvPr>
            <p:cNvCxnSpPr>
              <a:cxnSpLocks noChangeShapeType="1"/>
            </p:cNvCxnSpPr>
            <p:nvPr/>
          </p:nvCxnSpPr>
          <p:spPr bwMode="auto">
            <a:xfrm>
              <a:off x="3884612" y="2057400"/>
              <a:ext cx="5715000" cy="0"/>
            </a:xfrm>
            <a:prstGeom prst="line">
              <a:avLst/>
            </a:prstGeom>
            <a:noFill/>
            <a:ln w="57150" algn="ctr">
              <a:solidFill>
                <a:srgbClr val="3333CC"/>
              </a:solidFill>
              <a:round/>
              <a:headEnd type="none" w="sm" len="sm"/>
              <a:tailEnd type="none" w="sm" len="sm"/>
            </a:ln>
            <a:extLst>
              <a:ext uri="{909E8E84-426E-40DD-AFC4-6F175D3DCCD1}">
                <a14:hiddenFill xmlns:a14="http://schemas.microsoft.com/office/drawing/2010/main">
                  <a:noFill/>
                </a14:hiddenFill>
              </a:ext>
            </a:extLst>
          </p:spPr>
        </p:cxnSp>
      </p:grpSp>
      <p:grpSp>
        <p:nvGrpSpPr>
          <p:cNvPr id="3" name="Group 2">
            <a:extLst>
              <a:ext uri="{FF2B5EF4-FFF2-40B4-BE49-F238E27FC236}">
                <a16:creationId xmlns:a16="http://schemas.microsoft.com/office/drawing/2014/main" id="{6B1C2058-C2D9-46E6-A9AE-D2C3896234E5}"/>
              </a:ext>
            </a:extLst>
          </p:cNvPr>
          <p:cNvGrpSpPr/>
          <p:nvPr/>
        </p:nvGrpSpPr>
        <p:grpSpPr>
          <a:xfrm>
            <a:off x="371653" y="624934"/>
            <a:ext cx="5047488" cy="5850120"/>
            <a:chOff x="182828" y="406740"/>
            <a:chExt cx="5047488" cy="5850120"/>
          </a:xfrm>
        </p:grpSpPr>
        <p:sp>
          <p:nvSpPr>
            <p:cNvPr id="8" name="Rectangle 7">
              <a:extLst>
                <a:ext uri="{FF2B5EF4-FFF2-40B4-BE49-F238E27FC236}">
                  <a16:creationId xmlns:a16="http://schemas.microsoft.com/office/drawing/2014/main" id="{4B544AAD-5EC9-4246-9E31-5EE3CB9830EE}"/>
                </a:ext>
              </a:extLst>
            </p:cNvPr>
            <p:cNvSpPr>
              <a:spLocks noChangeArrowheads="1"/>
            </p:cNvSpPr>
            <p:nvPr/>
          </p:nvSpPr>
          <p:spPr bwMode="auto">
            <a:xfrm>
              <a:off x="182828" y="406740"/>
              <a:ext cx="5047488" cy="837532"/>
            </a:xfrm>
            <a:prstGeom prst="rect">
              <a:avLst/>
            </a:prstGeom>
            <a:solidFill>
              <a:schemeClr val="tx1">
                <a:lumMod val="65000"/>
                <a:lumOff val="35000"/>
              </a:schemeClr>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lgn="ctr" eaLnBrk="0" hangingPunct="0">
                <a:defRPr/>
              </a:pPr>
              <a:r>
                <a:rPr lang="en-US" sz="2200" b="1" dirty="0">
                  <a:solidFill>
                    <a:srgbClr val="FFFFFF"/>
                  </a:solidFill>
                  <a:latin typeface="Arial" panose="020B0604020202020204" pitchFamily="34" charset="0"/>
                  <a:cs typeface="Arial" panose="020B0604020202020204" pitchFamily="34" charset="0"/>
                </a:rPr>
                <a:t>Heavier downpours = more flooding, </a:t>
              </a:r>
            </a:p>
            <a:p>
              <a:pPr algn="ctr" eaLnBrk="0" hangingPunct="0">
                <a:defRPr/>
              </a:pPr>
              <a:r>
                <a:rPr lang="en-US" sz="2200" b="1" dirty="0">
                  <a:solidFill>
                    <a:srgbClr val="FFFFFF"/>
                  </a:solidFill>
                  <a:latin typeface="Arial" panose="020B0604020202020204" pitchFamily="34" charset="0"/>
                  <a:cs typeface="Arial" panose="020B0604020202020204" pitchFamily="34" charset="0"/>
                </a:rPr>
                <a:t>channel erosion, and pollution</a:t>
              </a:r>
            </a:p>
          </p:txBody>
        </p:sp>
        <p:pic>
          <p:nvPicPr>
            <p:cNvPr id="7" name="Picture 12" descr="IMG_0303 5x5BSatSh">
              <a:extLst>
                <a:ext uri="{FF2B5EF4-FFF2-40B4-BE49-F238E27FC236}">
                  <a16:creationId xmlns:a16="http://schemas.microsoft.com/office/drawing/2014/main" id="{BDE924F8-54AF-4B11-8816-7A97AE27F40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1116" y="1227660"/>
              <a:ext cx="5029200" cy="5029200"/>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grpSp>
      <p:sp>
        <p:nvSpPr>
          <p:cNvPr id="9" name="Rectangle 8">
            <a:extLst>
              <a:ext uri="{FF2B5EF4-FFF2-40B4-BE49-F238E27FC236}">
                <a16:creationId xmlns:a16="http://schemas.microsoft.com/office/drawing/2014/main" id="{06055E48-BF7B-4B31-90A6-8DBDFABE9AF4}"/>
              </a:ext>
            </a:extLst>
          </p:cNvPr>
          <p:cNvSpPr>
            <a:spLocks noChangeArrowheads="1"/>
          </p:cNvSpPr>
          <p:nvPr/>
        </p:nvSpPr>
        <p:spPr bwMode="auto">
          <a:xfrm>
            <a:off x="8127257" y="5103386"/>
            <a:ext cx="3581400" cy="1219200"/>
          </a:xfrm>
          <a:prstGeom prst="rect">
            <a:avLst/>
          </a:prstGeom>
          <a:solidFill>
            <a:schemeClr val="bg1"/>
          </a:solidFill>
          <a:ln w="19050">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lgn="ctr" eaLnBrk="0" hangingPunct="0">
              <a:defRPr/>
            </a:pPr>
            <a:r>
              <a:rPr lang="en-US" sz="2800" b="1" dirty="0">
                <a:solidFill>
                  <a:srgbClr val="011671"/>
                </a:solidFill>
                <a:latin typeface="Arial" charset="0"/>
                <a:cs typeface="Arial" charset="0"/>
              </a:rPr>
              <a:t>The volatile urban </a:t>
            </a:r>
          </a:p>
          <a:p>
            <a:pPr algn="ctr" eaLnBrk="0" hangingPunct="0">
              <a:defRPr/>
            </a:pPr>
            <a:r>
              <a:rPr lang="en-US" sz="2800" b="1" dirty="0">
                <a:solidFill>
                  <a:srgbClr val="011671"/>
                </a:solidFill>
                <a:latin typeface="Arial" charset="0"/>
                <a:cs typeface="Arial" charset="0"/>
              </a:rPr>
              <a:t>runoff regime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457200"/>
            <a:ext cx="9601200" cy="883568"/>
          </a:xfrm>
        </p:spPr>
        <p:txBody>
          <a:bodyPr/>
          <a:lstStyle/>
          <a:p>
            <a:r>
              <a:rPr lang="en-US" dirty="0"/>
              <a:t>What Else?</a:t>
            </a:r>
          </a:p>
        </p:txBody>
      </p:sp>
      <p:sp>
        <p:nvSpPr>
          <p:cNvPr id="3" name="Content Placeholder 2"/>
          <p:cNvSpPr>
            <a:spLocks noGrp="1"/>
          </p:cNvSpPr>
          <p:nvPr>
            <p:ph sz="quarter" idx="13"/>
          </p:nvPr>
        </p:nvSpPr>
        <p:spPr>
          <a:xfrm>
            <a:off x="476484" y="1155597"/>
            <a:ext cx="4800776" cy="4450862"/>
          </a:xfrm>
        </p:spPr>
        <p:txBody>
          <a:bodyPr>
            <a:normAutofit lnSpcReduction="10000"/>
          </a:bodyPr>
          <a:lstStyle/>
          <a:p>
            <a:pPr marL="0" indent="0">
              <a:buNone/>
            </a:pPr>
            <a:r>
              <a:rPr lang="en-US" sz="3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Built Environments</a:t>
            </a:r>
          </a:p>
          <a:p>
            <a:pPr>
              <a:lnSpc>
                <a:spcPct val="40000"/>
              </a:lnSpc>
            </a:pPr>
            <a:r>
              <a:rPr lang="en-US" dirty="0"/>
              <a:t>Increase runoff rates</a:t>
            </a:r>
          </a:p>
          <a:p>
            <a:pPr>
              <a:lnSpc>
                <a:spcPct val="40000"/>
              </a:lnSpc>
            </a:pPr>
            <a:r>
              <a:rPr lang="en-US" dirty="0"/>
              <a:t>Increase runoff quantities</a:t>
            </a:r>
          </a:p>
          <a:p>
            <a:pPr>
              <a:lnSpc>
                <a:spcPct val="40000"/>
              </a:lnSpc>
            </a:pPr>
            <a:r>
              <a:rPr lang="en-US" dirty="0"/>
              <a:t>Increase pollutant discharges</a:t>
            </a:r>
          </a:p>
          <a:p>
            <a:pPr>
              <a:lnSpc>
                <a:spcPct val="40000"/>
              </a:lnSpc>
            </a:pPr>
            <a:r>
              <a:rPr lang="en-US" dirty="0"/>
              <a:t>Increases water temperature</a:t>
            </a:r>
          </a:p>
          <a:p>
            <a:pPr marL="0" indent="0">
              <a:buNone/>
            </a:pPr>
            <a:r>
              <a:rPr lang="en-US" sz="3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Results In</a:t>
            </a:r>
          </a:p>
          <a:p>
            <a:pPr>
              <a:lnSpc>
                <a:spcPct val="50000"/>
              </a:lnSpc>
            </a:pPr>
            <a:r>
              <a:rPr lang="en-US" dirty="0"/>
              <a:t>Flooding </a:t>
            </a:r>
          </a:p>
          <a:p>
            <a:pPr>
              <a:lnSpc>
                <a:spcPct val="50000"/>
              </a:lnSpc>
            </a:pPr>
            <a:r>
              <a:rPr lang="en-US" dirty="0"/>
              <a:t>Erosion</a:t>
            </a:r>
          </a:p>
          <a:p>
            <a:pPr>
              <a:lnSpc>
                <a:spcPct val="50000"/>
              </a:lnSpc>
            </a:pPr>
            <a:r>
              <a:rPr lang="en-US" dirty="0"/>
              <a:t>Stream instability</a:t>
            </a:r>
          </a:p>
          <a:p>
            <a:pPr>
              <a:lnSpc>
                <a:spcPct val="50000"/>
              </a:lnSpc>
            </a:pPr>
            <a:endParaRPr lang="en-US" dirty="0"/>
          </a:p>
        </p:txBody>
      </p:sp>
      <p:pic>
        <p:nvPicPr>
          <p:cNvPr id="2050" name="Picture 2" descr="W:\Projects\2015 Projects and Proposals\R15-0426.001_Middlesex_MS4-Year1\2018-MarinerII_Grant\Photos\Frey-Phillips\Jpegs\IMG_4804.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74332" y="980728"/>
            <a:ext cx="6400800" cy="480060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759733"/>
      </p:ext>
    </p:extLst>
  </p:cSld>
  <p:clrMapOvr>
    <a:masterClrMapping/>
  </p:clrMapOvr>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10128</TotalTime>
  <Words>5891</Words>
  <Application>Microsoft Office PowerPoint</Application>
  <PresentationFormat>Custom</PresentationFormat>
  <Paragraphs>677</Paragraphs>
  <Slides>71</Slides>
  <Notes>70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Calibri</vt:lpstr>
      <vt:lpstr>Century Gothic</vt:lpstr>
      <vt:lpstr>Georgia</vt:lpstr>
      <vt:lpstr>Palatino Linotype</vt:lpstr>
      <vt:lpstr>Roboto</vt:lpstr>
      <vt:lpstr>Sitka Small</vt:lpstr>
      <vt:lpstr>Wingdings</vt:lpstr>
      <vt:lpstr>Watercolor_16x9</vt:lpstr>
      <vt:lpstr>Middlesex Township</vt:lpstr>
      <vt:lpstr>Today’s Topics</vt:lpstr>
      <vt:lpstr>Before we get started…   What do you know?    (“I don’t know” is OK !)</vt:lpstr>
      <vt:lpstr>Stormwater</vt:lpstr>
      <vt:lpstr>What is Stormwater?</vt:lpstr>
      <vt:lpstr>So…What is Stormwater Runoff?</vt:lpstr>
      <vt:lpstr>PowerPoint Presentation</vt:lpstr>
      <vt:lpstr>PowerPoint Presentation</vt:lpstr>
      <vt:lpstr>What Else?</vt:lpstr>
      <vt:lpstr>Where does Stormwater Runoff Go?</vt:lpstr>
      <vt:lpstr>Runoff Transports Pollution</vt:lpstr>
      <vt:lpstr>PowerPoint Presentation</vt:lpstr>
      <vt:lpstr>MS4 Permit</vt:lpstr>
      <vt:lpstr>What is MS4?</vt:lpstr>
      <vt:lpstr>Separate Storm Sewer System</vt:lpstr>
      <vt:lpstr>MS4 is all about</vt:lpstr>
      <vt:lpstr>MS4 Permit Components Minimum Control Measures (MCMs) &amp; Pollution Reduction Plan (PRP)</vt:lpstr>
      <vt:lpstr>MS4 Permit Components Minimum Control Measures (MCMs) &amp; Pollution Reduction Plan (PRP)</vt:lpstr>
      <vt:lpstr>How Does Polluted Stormwater Happen?</vt:lpstr>
      <vt:lpstr>Why Should I Care?</vt:lpstr>
      <vt:lpstr>Why Should I Care?</vt:lpstr>
      <vt:lpstr>What does it mean for you? </vt:lpstr>
      <vt:lpstr>Roles and Responsibilities</vt:lpstr>
      <vt:lpstr>Middlesex MS4 </vt:lpstr>
      <vt:lpstr>MCM#3 What is an Illicit Discharge?</vt:lpstr>
      <vt:lpstr>MCM3- Illicit Discharge Detection &amp; Elimination (IDD&amp;E) Overview</vt:lpstr>
      <vt:lpstr>Discharges that ARE Potential Illicit Discharges</vt:lpstr>
      <vt:lpstr>Discharges that are NOT Potential Illicit Discharges</vt:lpstr>
      <vt:lpstr>Identification of Potential Illicit Discharge</vt:lpstr>
      <vt:lpstr>Report Observed Potential Illicit Discharge to your supervisor</vt:lpstr>
      <vt:lpstr>Identification of Potential Illicit Discharge</vt:lpstr>
      <vt:lpstr>Identification of Potential Illicit Discharge</vt:lpstr>
      <vt:lpstr>Identification of Potential Illicit Discharge</vt:lpstr>
      <vt:lpstr>Identification of  Potential Illicit Discharge</vt:lpstr>
      <vt:lpstr>Identification of Potential Illicit Discharge</vt:lpstr>
      <vt:lpstr>Identification of Potential Illicit Discharge</vt:lpstr>
      <vt:lpstr>Identification of Potential Illicit Discharge</vt:lpstr>
      <vt:lpstr>Identification of Potential Illicit Discharge</vt:lpstr>
      <vt:lpstr>Identification of Potential Illicit Discharge</vt:lpstr>
      <vt:lpstr>MCM#3 Summary</vt:lpstr>
      <vt:lpstr>MCM #4: Construction Site Runoff</vt:lpstr>
      <vt:lpstr>MCM#5 Post Construction Stormwater Management (PCSM)</vt:lpstr>
      <vt:lpstr>PowerPoint Presentation</vt:lpstr>
      <vt:lpstr>PowerPoint Presentation</vt:lpstr>
      <vt:lpstr>MCM#6: Good Housekeeping and Pollution Prevention</vt:lpstr>
      <vt:lpstr>Middlesex Township Urbanized Area</vt:lpstr>
      <vt:lpstr>Middlesex Township Urbanized Area</vt:lpstr>
      <vt:lpstr>PowerPoint Presentation</vt:lpstr>
      <vt:lpstr>Good Housekeeping Activities</vt:lpstr>
      <vt:lpstr>Middlesex Achievements</vt:lpstr>
      <vt:lpstr>2018 to 2019 Achievements</vt:lpstr>
      <vt:lpstr>PowerPoint Presentation</vt:lpstr>
      <vt:lpstr>Proposed PRP Projects Open Vegetated Channels</vt:lpstr>
      <vt:lpstr>Proposed PRP Projects Treatment Train </vt:lpstr>
      <vt:lpstr>Proposed PRP Projects Rain Garden </vt:lpstr>
      <vt:lpstr>Proposed PRP Projects Stream Restoration/ Stabilization Project </vt:lpstr>
      <vt:lpstr>Proposed PRP Projects Stream Restoration/ Stabilization Project </vt:lpstr>
      <vt:lpstr>Proposed PRP Projects Stream Restoration/ Stabilization Project </vt:lpstr>
      <vt:lpstr>PowerPoint Presentation</vt:lpstr>
      <vt:lpstr>Middlesex MS4 Summary Acronyms</vt:lpstr>
      <vt:lpstr>Middlesex MS4 Summary</vt:lpstr>
      <vt:lpstr>Next Steps</vt:lpstr>
      <vt:lpstr>PowerPoint Presentation</vt:lpstr>
      <vt:lpstr>PowerPoint Presentation</vt:lpstr>
      <vt:lpstr>PowerPoint Presentation</vt:lpstr>
      <vt:lpstr>PowerPoint Presentation</vt:lpstr>
      <vt:lpstr>PowerPoint Presentation</vt:lpstr>
      <vt:lpstr>PowerPoint Presentation</vt:lpstr>
      <vt:lpstr>Questions</vt:lpstr>
      <vt:lpstr>Me first… What do you know?</vt:lpstr>
      <vt:lpstr>Your turn…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Molnar, Jacqueline</dc:creator>
  <cp:lastModifiedBy>Eileen Gault</cp:lastModifiedBy>
  <cp:revision>242</cp:revision>
  <dcterms:created xsi:type="dcterms:W3CDTF">2013-12-03T00:47:30Z</dcterms:created>
  <dcterms:modified xsi:type="dcterms:W3CDTF">2023-09-11T14:48:12Z</dcterms:modified>
</cp:coreProperties>
</file>